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1" r:id="rId3"/>
    <p:sldId id="268" r:id="rId4"/>
    <p:sldId id="270" r:id="rId5"/>
    <p:sldId id="269" r:id="rId6"/>
    <p:sldId id="258" r:id="rId7"/>
    <p:sldId id="272" r:id="rId8"/>
    <p:sldId id="273" r:id="rId9"/>
    <p:sldId id="260" r:id="rId10"/>
    <p:sldId id="262" r:id="rId11"/>
    <p:sldId id="263" r:id="rId12"/>
    <p:sldId id="264" r:id="rId13"/>
    <p:sldId id="265" r:id="rId14"/>
  </p:sldIdLst>
  <p:sldSz cx="14630400" cy="8229600"/>
  <p:notesSz cx="8229600" cy="14630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5" autoAdjust="0"/>
    <p:restoredTop sz="94610"/>
  </p:normalViewPr>
  <p:slideViewPr>
    <p:cSldViewPr snapToGrid="0" snapToObjects="1">
      <p:cViewPr varScale="1">
        <p:scale>
          <a:sx n="133" d="100"/>
          <a:sy n="133" d="100"/>
        </p:scale>
        <p:origin x="29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74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F801-65F5-17CD-777A-7C46265E9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E90D8-B2B0-F3E2-8FAB-FC4214170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77D85-D6AE-EC8E-3388-0387AC2669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33845F-F13F-DA44-DC4D-4F29C9297BDF}"/>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1732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BF8A-9666-962D-07E7-7762637C4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9D2C5-4E36-21E3-1F20-19DE2B608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C0D72-3901-BBE5-787F-146A41282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066BE-02D5-FECB-5D7D-A61F5E0913B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17868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L"/>
          </a:p>
        </p:txBody>
      </p:sp>
      <p:sp>
        <p:nvSpPr>
          <p:cNvPr id="3" name="Shape 1"/>
          <p:cNvSpPr/>
          <p:nvPr/>
        </p:nvSpPr>
        <p:spPr>
          <a:xfrm>
            <a:off x="0" y="0"/>
            <a:ext cx="14630400" cy="8229600"/>
          </a:xfrm>
          <a:prstGeom prst="rect">
            <a:avLst/>
          </a:prstGeom>
          <a:solidFill>
            <a:srgbClr val="FFFFFF"/>
          </a:solidFill>
          <a:ln/>
        </p:spPr>
        <p:txBody>
          <a:bodyPr/>
          <a:lstStyle/>
          <a:p>
            <a:endParaRPr lang="es-CL"/>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5.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5CA20FC-B97E-C441-D41C-2841A818197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Fase 2 APT:</a:t>
            </a:r>
          </a:p>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Junta360 Digital</a:t>
            </a:r>
            <a:endParaRPr lang="es-CL" sz="4450" noProof="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Presentado por: Alexander Chamorro</a:t>
            </a:r>
            <a:endParaRPr lang="es-CL" sz="1750" noProof="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rPr>
              <a:t>Profesor: Jorge Castro Silvestre </a:t>
            </a:r>
          </a:p>
          <a:p>
            <a:pPr marL="0" indent="0" algn="l">
              <a:lnSpc>
                <a:spcPts val="2850"/>
              </a:lnSpc>
              <a:buNone/>
            </a:pPr>
            <a:r>
              <a:rPr lang="es-CL" sz="1750" noProof="0" dirty="0">
                <a:solidFill>
                  <a:srgbClr val="272525"/>
                </a:solidFill>
                <a:latin typeface="Inter" pitchFamily="34" charset="0"/>
                <a:ea typeface="Inter" pitchFamily="34" charset="-122"/>
              </a:rPr>
              <a:t>Fecha: 15-10-2025</a:t>
            </a:r>
          </a:p>
          <a:p>
            <a:pPr>
              <a:lnSpc>
                <a:spcPts val="2850"/>
              </a:lnSpc>
            </a:pPr>
            <a:r>
              <a:rPr lang="es-CL" sz="1750" noProof="0" dirty="0">
                <a:solidFill>
                  <a:srgbClr val="272525"/>
                </a:solidFill>
                <a:latin typeface="Inter" pitchFamily="34" charset="0"/>
                <a:ea typeface="Inter" pitchFamily="34" charset="-122"/>
                <a:cs typeface="Inter" pitchFamily="34" charset="-120"/>
              </a:rPr>
              <a:t>Asignatura: CAPSTONE 002D</a:t>
            </a:r>
          </a:p>
          <a:p>
            <a:pPr marL="0" indent="0" algn="l">
              <a:lnSpc>
                <a:spcPts val="2850"/>
              </a:lnSpc>
              <a:buNone/>
            </a:pPr>
            <a:endParaRPr lang="es-CL" sz="1750" noProof="0" dirty="0"/>
          </a:p>
        </p:txBody>
      </p:sp>
      <p:pic>
        <p:nvPicPr>
          <p:cNvPr id="3074" name="Picture 2">
            <a:extLst>
              <a:ext uri="{FF2B5EF4-FFF2-40B4-BE49-F238E27FC236}">
                <a16:creationId xmlns:a16="http://schemas.microsoft.com/office/drawing/2014/main" id="{6000D9D2-6AA9-980D-1DF9-A7EDC94D7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95" y="127559"/>
            <a:ext cx="8882611" cy="218595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Captura de pantalla de un celular&#10;&#10;El contenido generado por IA puede ser incorrecto.">
            <a:extLst>
              <a:ext uri="{FF2B5EF4-FFF2-40B4-BE49-F238E27FC236}">
                <a16:creationId xmlns:a16="http://schemas.microsoft.com/office/drawing/2014/main" id="{0E4E9524-9C50-7CF3-57CD-0867947A3CB6}"/>
              </a:ext>
            </a:extLst>
          </p:cNvPr>
          <p:cNvPicPr>
            <a:picLocks noChangeAspect="1"/>
          </p:cNvPicPr>
          <p:nvPr/>
        </p:nvPicPr>
        <p:blipFill>
          <a:blip r:embed="rId4"/>
          <a:stretch>
            <a:fillRect/>
          </a:stretch>
        </p:blipFill>
        <p:spPr>
          <a:xfrm>
            <a:off x="9256906" y="839267"/>
            <a:ext cx="4781550" cy="7048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CCB22-5DE1-1E8E-A704-3BB572201C33}"/>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1513790" y="948808"/>
            <a:ext cx="6420610" cy="4091191"/>
          </a:xfrm>
          <a:prstGeom prst="rect">
            <a:avLst/>
          </a:prstGeom>
          <a:noFill/>
          <a:ln/>
        </p:spPr>
        <p:txBody>
          <a:bodyPr wrap="none" lIns="0" tIns="0" rIns="0" bIns="0" rtlCol="0" anchor="t"/>
          <a:lstStyle/>
          <a:p>
            <a:pPr>
              <a:lnSpc>
                <a:spcPts val="4450"/>
              </a:lnSpc>
            </a:pPr>
            <a:r>
              <a:rPr lang="es-MX" sz="4000" b="1" dirty="0"/>
              <a:t>Demostración en Vivo: La Experiencia Junta360 Digital</a:t>
            </a:r>
          </a:p>
          <a:p>
            <a:pPr marL="0" indent="0" algn="l">
              <a:lnSpc>
                <a:spcPts val="4450"/>
              </a:lnSpc>
              <a:buNone/>
            </a:pPr>
            <a:r>
              <a:rPr lang="es-CL" sz="8800" b="1" noProof="0" dirty="0">
                <a:solidFill>
                  <a:srgbClr val="000000"/>
                </a:solidFill>
                <a:latin typeface="Inter Bold" pitchFamily="34" charset="0"/>
                <a:ea typeface="Inter Bold" pitchFamily="34" charset="-122"/>
                <a:cs typeface="Inter Bold" pitchFamily="34" charset="-120"/>
              </a:rPr>
              <a:t> </a:t>
            </a:r>
            <a:endParaRPr lang="es-CL" sz="8800" noProof="0" dirty="0"/>
          </a:p>
        </p:txBody>
      </p:sp>
      <p:sp>
        <p:nvSpPr>
          <p:cNvPr id="8" name="Text 9">
            <a:extLst>
              <a:ext uri="{FF2B5EF4-FFF2-40B4-BE49-F238E27FC236}">
                <a16:creationId xmlns:a16="http://schemas.microsoft.com/office/drawing/2014/main" id="{6E6AEA6C-68E7-8D82-F2B9-D8CF2AD81E4D}"/>
              </a:ext>
            </a:extLst>
          </p:cNvPr>
          <p:cNvSpPr/>
          <p:nvPr/>
        </p:nvSpPr>
        <p:spPr>
          <a:xfrm>
            <a:off x="1244224" y="1992322"/>
            <a:ext cx="12810176" cy="1062483"/>
          </a:xfrm>
          <a:prstGeom prst="rect">
            <a:avLst/>
          </a:prstGeom>
          <a:noFill/>
          <a:ln/>
        </p:spPr>
        <p:txBody>
          <a:bodyPr wrap="square" lIns="0" tIns="0" rIns="0" bIns="0" rtlCol="0" anchor="t"/>
          <a:lstStyle/>
          <a:p>
            <a:pPr algn="just"/>
            <a:r>
              <a:rPr lang="es-MX" sz="1600" dirty="0"/>
              <a:t>Para complementar las evidencias presentadas, estamos listos para ofrecer una demostración en vivo de la plataforma Junta360 Digital. Esta sesión permitirá explorar la interfaz de usuario, interactuar con las funcionalidades clave y visualizar el flujo de trabajo tanto para administradores como para vecinos en tiempo real.</a:t>
            </a:r>
          </a:p>
        </p:txBody>
      </p:sp>
      <p:pic>
        <p:nvPicPr>
          <p:cNvPr id="11" name="Imagen 10">
            <a:extLst>
              <a:ext uri="{FF2B5EF4-FFF2-40B4-BE49-F238E27FC236}">
                <a16:creationId xmlns:a16="http://schemas.microsoft.com/office/drawing/2014/main" id="{B4E611C2-D765-4950-2804-E33994F24129}"/>
              </a:ext>
            </a:extLst>
          </p:cNvPr>
          <p:cNvPicPr>
            <a:picLocks noChangeAspect="1"/>
          </p:cNvPicPr>
          <p:nvPr/>
        </p:nvPicPr>
        <p:blipFill>
          <a:blip r:embed="rId3"/>
          <a:stretch>
            <a:fillRect/>
          </a:stretch>
        </p:blipFill>
        <p:spPr>
          <a:xfrm>
            <a:off x="2024017" y="3758400"/>
            <a:ext cx="11250590" cy="21656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6F642C6-E7D6-FFBA-E6C4-3899111A58B5}"/>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92987"/>
            <a:ext cx="814744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Conclusiones: Logros y Validaciones</a:t>
            </a:r>
            <a:endParaRPr lang="es-CL" sz="3550" noProof="0" dirty="0"/>
          </a:p>
        </p:txBody>
      </p:sp>
      <p:sp>
        <p:nvSpPr>
          <p:cNvPr id="4" name="Shape 1"/>
          <p:cNvSpPr/>
          <p:nvPr/>
        </p:nvSpPr>
        <p:spPr>
          <a:xfrm>
            <a:off x="793790" y="4715113"/>
            <a:ext cx="6407944" cy="2456617"/>
          </a:xfrm>
          <a:prstGeom prst="roundRect">
            <a:avLst>
              <a:gd name="adj" fmla="val 5956"/>
            </a:avLst>
          </a:prstGeom>
          <a:solidFill>
            <a:srgbClr val="FFFFFF"/>
          </a:solidFill>
          <a:ln w="30480">
            <a:solidFill>
              <a:srgbClr val="C0C1D7"/>
            </a:solidFill>
            <a:prstDash val="solid"/>
          </a:ln>
        </p:spPr>
        <p:txBody>
          <a:bodyPr/>
          <a:lstStyle/>
          <a:p>
            <a:endParaRPr lang="es-CL" noProof="0" dirty="0"/>
          </a:p>
        </p:txBody>
      </p:sp>
      <p:sp>
        <p:nvSpPr>
          <p:cNvPr id="5" name="Shape 2"/>
          <p:cNvSpPr/>
          <p:nvPr/>
        </p:nvSpPr>
        <p:spPr>
          <a:xfrm>
            <a:off x="763310" y="4715113"/>
            <a:ext cx="121920" cy="2456617"/>
          </a:xfrm>
          <a:prstGeom prst="roundRect">
            <a:avLst>
              <a:gd name="adj" fmla="val 78139"/>
            </a:avLst>
          </a:prstGeom>
          <a:solidFill>
            <a:srgbClr val="4950BC"/>
          </a:solidFill>
          <a:ln/>
        </p:spPr>
        <p:txBody>
          <a:bodyPr/>
          <a:lstStyle/>
          <a:p>
            <a:endParaRPr lang="es-CL" noProof="0" dirty="0"/>
          </a:p>
        </p:txBody>
      </p:sp>
      <p:sp>
        <p:nvSpPr>
          <p:cNvPr id="6" name="Text 3"/>
          <p:cNvSpPr/>
          <p:nvPr/>
        </p:nvSpPr>
        <p:spPr>
          <a:xfrm>
            <a:off x="1142524" y="4972407"/>
            <a:ext cx="4325660"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Alcance del Proyecto Cumplido</a:t>
            </a:r>
            <a:endParaRPr lang="es-CL" sz="2200" noProof="0" dirty="0"/>
          </a:p>
        </p:txBody>
      </p:sp>
      <p:sp>
        <p:nvSpPr>
          <p:cNvPr id="7" name="Text 4"/>
          <p:cNvSpPr/>
          <p:nvPr/>
        </p:nvSpPr>
        <p:spPr>
          <a:xfrm>
            <a:off x="1142524" y="5462826"/>
            <a:ext cx="5801916"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Hemos logrado desarrollar todo el proyecto en su totalidad con las funciones esenciales previstas en la fase de diseño, entregando una plataforma funcional y lista para el cierre.</a:t>
            </a:r>
            <a:endParaRPr lang="es-CL" sz="1750" noProof="0" dirty="0"/>
          </a:p>
        </p:txBody>
      </p:sp>
      <p:sp>
        <p:nvSpPr>
          <p:cNvPr id="8" name="Shape 5"/>
          <p:cNvSpPr/>
          <p:nvPr/>
        </p:nvSpPr>
        <p:spPr>
          <a:xfrm>
            <a:off x="7428548" y="4715113"/>
            <a:ext cx="6408063" cy="2456617"/>
          </a:xfrm>
          <a:prstGeom prst="roundRect">
            <a:avLst>
              <a:gd name="adj" fmla="val 5956"/>
            </a:avLst>
          </a:prstGeom>
          <a:solidFill>
            <a:srgbClr val="FFFFFF"/>
          </a:solidFill>
          <a:ln w="30480">
            <a:solidFill>
              <a:srgbClr val="C0C1D7"/>
            </a:solidFill>
            <a:prstDash val="solid"/>
          </a:ln>
        </p:spPr>
        <p:txBody>
          <a:bodyPr/>
          <a:lstStyle/>
          <a:p>
            <a:endParaRPr lang="es-CL" noProof="0" dirty="0"/>
          </a:p>
        </p:txBody>
      </p:sp>
      <p:sp>
        <p:nvSpPr>
          <p:cNvPr id="9" name="Shape 6"/>
          <p:cNvSpPr/>
          <p:nvPr/>
        </p:nvSpPr>
        <p:spPr>
          <a:xfrm>
            <a:off x="7398067" y="4715113"/>
            <a:ext cx="121920" cy="2456617"/>
          </a:xfrm>
          <a:prstGeom prst="roundRect">
            <a:avLst>
              <a:gd name="adj" fmla="val 78139"/>
            </a:avLst>
          </a:prstGeom>
          <a:solidFill>
            <a:srgbClr val="4950BC"/>
          </a:solidFill>
          <a:ln/>
        </p:spPr>
        <p:txBody>
          <a:bodyPr/>
          <a:lstStyle/>
          <a:p>
            <a:endParaRPr lang="es-CL" noProof="0" dirty="0"/>
          </a:p>
        </p:txBody>
      </p:sp>
      <p:sp>
        <p:nvSpPr>
          <p:cNvPr id="10" name="Text 7"/>
          <p:cNvSpPr/>
          <p:nvPr/>
        </p:nvSpPr>
        <p:spPr>
          <a:xfrm>
            <a:off x="7777282" y="4972407"/>
            <a:ext cx="3828693" cy="354330"/>
          </a:xfrm>
          <a:prstGeom prst="rect">
            <a:avLst/>
          </a:prstGeom>
          <a:noFill/>
          <a:ln/>
        </p:spPr>
        <p:txBody>
          <a:bodyPr wrap="none" lIns="0" tIns="0" rIns="0" bIns="0" rtlCol="0" anchor="t"/>
          <a:lstStyle/>
          <a:p>
            <a:pPr marL="0" indent="0" algn="l">
              <a:lnSpc>
                <a:spcPts val="2750"/>
              </a:lnSpc>
              <a:buNone/>
            </a:pPr>
            <a:r>
              <a:rPr lang="es-CL" sz="2200" b="1" noProof="0" dirty="0" err="1">
                <a:solidFill>
                  <a:srgbClr val="272525"/>
                </a:solidFill>
                <a:latin typeface="Inter Bold" pitchFamily="34" charset="0"/>
                <a:ea typeface="Inter Bold" pitchFamily="34" charset="-122"/>
                <a:cs typeface="Inter Bold" pitchFamily="34" charset="-120"/>
              </a:rPr>
              <a:t>Stack</a:t>
            </a:r>
            <a:r>
              <a:rPr lang="es-CL" sz="2200" b="1" noProof="0" dirty="0">
                <a:solidFill>
                  <a:srgbClr val="272525"/>
                </a:solidFill>
                <a:latin typeface="Inter Bold" pitchFamily="34" charset="0"/>
                <a:ea typeface="Inter Bold" pitchFamily="34" charset="-122"/>
                <a:cs typeface="Inter Bold" pitchFamily="34" charset="-120"/>
              </a:rPr>
              <a:t> Tecnológico Validado</a:t>
            </a:r>
            <a:endParaRPr lang="es-CL" sz="2200" noProof="0" dirty="0"/>
          </a:p>
        </p:txBody>
      </p:sp>
      <p:sp>
        <p:nvSpPr>
          <p:cNvPr id="11" name="Text 8"/>
          <p:cNvSpPr/>
          <p:nvPr/>
        </p:nvSpPr>
        <p:spPr>
          <a:xfrm>
            <a:off x="7777282" y="5462826"/>
            <a:ext cx="5802035"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elección de Django y n8n ha demostrado ser efectiva, proveyendo una base sólida y escalable para el futuro desarrollo de Junta360 Digital.</a:t>
            </a:r>
            <a:endParaRPr lang="es-CL" sz="1750" noProof="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274FC65A-454B-DE38-47FC-9557A9787FB8}"/>
              </a:ext>
            </a:extLst>
          </p:cNvPr>
          <p:cNvSpPr>
            <a:spLocks noGrp="1" noRot="1" noMove="1" noResize="1" noEditPoints="1" noAdjustHandles="1" noChangeArrowheads="1" noChangeShapeType="1"/>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793790" y="623768"/>
            <a:ext cx="997874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Reflexión Individual: Desafíos y Aprendizajes</a:t>
            </a:r>
            <a:endParaRPr lang="es-CL" sz="3550" noProof="0" dirty="0"/>
          </a:p>
        </p:txBody>
      </p:sp>
      <p:sp>
        <p:nvSpPr>
          <p:cNvPr id="3" name="Shape 1"/>
          <p:cNvSpPr/>
          <p:nvPr/>
        </p:nvSpPr>
        <p:spPr>
          <a:xfrm>
            <a:off x="2967514" y="1644372"/>
            <a:ext cx="2173724" cy="1669852"/>
          </a:xfrm>
          <a:prstGeom prst="roundRect">
            <a:avLst>
              <a:gd name="adj" fmla="val 5705"/>
            </a:avLst>
          </a:prstGeom>
          <a:solidFill>
            <a:srgbClr val="DADBF1"/>
          </a:solidFill>
          <a:ln w="7620">
            <a:solidFill>
              <a:srgbClr val="C0C1D7"/>
            </a:solidFill>
            <a:prstDash val="solid"/>
          </a:ln>
        </p:spPr>
        <p:txBody>
          <a:bodyPr/>
          <a:lstStyle/>
          <a:p>
            <a:endParaRPr lang="es-CL" noProof="0" dirty="0"/>
          </a:p>
        </p:txBody>
      </p:sp>
      <p:sp>
        <p:nvSpPr>
          <p:cNvPr id="4" name="Text 2"/>
          <p:cNvSpPr/>
          <p:nvPr/>
        </p:nvSpPr>
        <p:spPr>
          <a:xfrm>
            <a:off x="3894892" y="2279928"/>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1</a:t>
            </a:r>
            <a:endParaRPr lang="es-CL" sz="2500" noProof="0" dirty="0"/>
          </a:p>
        </p:txBody>
      </p:sp>
      <p:sp>
        <p:nvSpPr>
          <p:cNvPr id="5" name="Text 3"/>
          <p:cNvSpPr/>
          <p:nvPr/>
        </p:nvSpPr>
        <p:spPr>
          <a:xfrm>
            <a:off x="5368052" y="1871186"/>
            <a:ext cx="2835235"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Desarrollador Único</a:t>
            </a:r>
            <a:endParaRPr lang="es-CL" sz="2200" noProof="0" dirty="0"/>
          </a:p>
        </p:txBody>
      </p:sp>
      <p:sp>
        <p:nvSpPr>
          <p:cNvPr id="6" name="Text 4"/>
          <p:cNvSpPr/>
          <p:nvPr/>
        </p:nvSpPr>
        <p:spPr>
          <a:xfrm>
            <a:off x="5368052" y="2361605"/>
            <a:ext cx="8241744"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Gestionar todas las facetas del proyecto como desarrollador único fue un reto que potenció la autodisciplina y la visión integral.</a:t>
            </a:r>
            <a:endParaRPr lang="es-CL" sz="1750" noProof="0" dirty="0"/>
          </a:p>
        </p:txBody>
      </p:sp>
      <p:sp>
        <p:nvSpPr>
          <p:cNvPr id="7" name="Shape 5"/>
          <p:cNvSpPr/>
          <p:nvPr/>
        </p:nvSpPr>
        <p:spPr>
          <a:xfrm>
            <a:off x="5254585" y="3298984"/>
            <a:ext cx="8468678" cy="15240"/>
          </a:xfrm>
          <a:prstGeom prst="roundRect">
            <a:avLst>
              <a:gd name="adj" fmla="val 625116"/>
            </a:avLst>
          </a:prstGeom>
          <a:solidFill>
            <a:srgbClr val="C0C1D7"/>
          </a:solidFill>
          <a:ln/>
        </p:spPr>
        <p:txBody>
          <a:bodyPr/>
          <a:lstStyle/>
          <a:p>
            <a:endParaRPr lang="es-CL" noProof="0" dirty="0"/>
          </a:p>
        </p:txBody>
      </p:sp>
      <p:sp>
        <p:nvSpPr>
          <p:cNvPr id="8" name="Shape 6"/>
          <p:cNvSpPr/>
          <p:nvPr/>
        </p:nvSpPr>
        <p:spPr>
          <a:xfrm>
            <a:off x="1880592" y="3427571"/>
            <a:ext cx="4347567" cy="2032754"/>
          </a:xfrm>
          <a:prstGeom prst="roundRect">
            <a:avLst>
              <a:gd name="adj" fmla="val 4687"/>
            </a:avLst>
          </a:prstGeom>
          <a:solidFill>
            <a:srgbClr val="DADBF1"/>
          </a:solidFill>
          <a:ln w="7620">
            <a:solidFill>
              <a:srgbClr val="C0C1D7"/>
            </a:solidFill>
            <a:prstDash val="solid"/>
          </a:ln>
        </p:spPr>
        <p:txBody>
          <a:bodyPr/>
          <a:lstStyle/>
          <a:p>
            <a:endParaRPr lang="es-CL" noProof="0" dirty="0"/>
          </a:p>
        </p:txBody>
      </p:sp>
      <p:sp>
        <p:nvSpPr>
          <p:cNvPr id="9" name="Text 7"/>
          <p:cNvSpPr/>
          <p:nvPr/>
        </p:nvSpPr>
        <p:spPr>
          <a:xfrm>
            <a:off x="3894892" y="4244578"/>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2</a:t>
            </a:r>
            <a:endParaRPr lang="es-CL" sz="2500" noProof="0" dirty="0"/>
          </a:p>
        </p:txBody>
      </p:sp>
      <p:sp>
        <p:nvSpPr>
          <p:cNvPr id="10" name="Text 8"/>
          <p:cNvSpPr/>
          <p:nvPr/>
        </p:nvSpPr>
        <p:spPr>
          <a:xfrm>
            <a:off x="6454973" y="3654385"/>
            <a:ext cx="458545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Manejo de n8n y </a:t>
            </a:r>
            <a:r>
              <a:rPr lang="es-CL" sz="2200" b="1" noProof="0" dirty="0" err="1">
                <a:solidFill>
                  <a:srgbClr val="272525"/>
                </a:solidFill>
                <a:latin typeface="Inter Bold" pitchFamily="34" charset="0"/>
                <a:ea typeface="Inter Bold" pitchFamily="34" charset="-122"/>
                <a:cs typeface="Inter Bold" pitchFamily="34" charset="-120"/>
              </a:rPr>
              <a:t>PDFs</a:t>
            </a:r>
            <a:r>
              <a:rPr lang="es-CL" sz="2200" b="1" noProof="0" dirty="0">
                <a:solidFill>
                  <a:srgbClr val="272525"/>
                </a:solidFill>
                <a:latin typeface="Inter Bold" pitchFamily="34" charset="0"/>
                <a:ea typeface="Inter Bold" pitchFamily="34" charset="-122"/>
                <a:cs typeface="Inter Bold" pitchFamily="34" charset="-120"/>
              </a:rPr>
              <a:t> Dinámicos</a:t>
            </a:r>
            <a:endParaRPr lang="es-CL" sz="2200" noProof="0" dirty="0"/>
          </a:p>
        </p:txBody>
      </p:sp>
      <p:sp>
        <p:nvSpPr>
          <p:cNvPr id="11" name="Text 9"/>
          <p:cNvSpPr/>
          <p:nvPr/>
        </p:nvSpPr>
        <p:spPr>
          <a:xfrm>
            <a:off x="6454973" y="4144804"/>
            <a:ext cx="7154823"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integración y configuración de n8n para la generación dinámica de </a:t>
            </a:r>
            <a:r>
              <a:rPr lang="es-CL" sz="1750" noProof="0" dirty="0" err="1">
                <a:solidFill>
                  <a:srgbClr val="272525"/>
                </a:solidFill>
                <a:latin typeface="Inter" pitchFamily="34" charset="0"/>
                <a:ea typeface="Inter" pitchFamily="34" charset="-122"/>
                <a:cs typeface="Inter" pitchFamily="34" charset="-120"/>
              </a:rPr>
              <a:t>PDFs</a:t>
            </a:r>
            <a:r>
              <a:rPr lang="es-CL" sz="1750" noProof="0" dirty="0">
                <a:solidFill>
                  <a:srgbClr val="272525"/>
                </a:solidFill>
                <a:latin typeface="Inter" pitchFamily="34" charset="0"/>
                <a:ea typeface="Inter" pitchFamily="34" charset="-122"/>
                <a:cs typeface="Inter" pitchFamily="34" charset="-120"/>
              </a:rPr>
              <a:t> presentó una curva de aprendizaje significativa, pero resultó en una funcionalidad clave.</a:t>
            </a:r>
            <a:endParaRPr lang="es-CL" sz="1750" noProof="0" dirty="0"/>
          </a:p>
        </p:txBody>
      </p:sp>
      <p:sp>
        <p:nvSpPr>
          <p:cNvPr id="12" name="Shape 10"/>
          <p:cNvSpPr/>
          <p:nvPr/>
        </p:nvSpPr>
        <p:spPr>
          <a:xfrm>
            <a:off x="6341507" y="5445085"/>
            <a:ext cx="7381756" cy="15240"/>
          </a:xfrm>
          <a:prstGeom prst="roundRect">
            <a:avLst>
              <a:gd name="adj" fmla="val 625116"/>
            </a:avLst>
          </a:prstGeom>
          <a:solidFill>
            <a:srgbClr val="C0C1D7"/>
          </a:solidFill>
          <a:ln/>
        </p:spPr>
        <p:txBody>
          <a:bodyPr/>
          <a:lstStyle/>
          <a:p>
            <a:endParaRPr lang="es-CL" noProof="0" dirty="0"/>
          </a:p>
        </p:txBody>
      </p:sp>
      <p:sp>
        <p:nvSpPr>
          <p:cNvPr id="13" name="Shape 11"/>
          <p:cNvSpPr/>
          <p:nvPr/>
        </p:nvSpPr>
        <p:spPr>
          <a:xfrm>
            <a:off x="793790" y="5573673"/>
            <a:ext cx="6521410" cy="2032754"/>
          </a:xfrm>
          <a:prstGeom prst="roundRect">
            <a:avLst>
              <a:gd name="adj" fmla="val 4687"/>
            </a:avLst>
          </a:prstGeom>
          <a:solidFill>
            <a:srgbClr val="DADBF1"/>
          </a:solidFill>
          <a:ln w="7620">
            <a:solidFill>
              <a:srgbClr val="C0C1D7"/>
            </a:solidFill>
            <a:prstDash val="solid"/>
          </a:ln>
        </p:spPr>
        <p:txBody>
          <a:bodyPr/>
          <a:lstStyle/>
          <a:p>
            <a:endParaRPr lang="es-CL" noProof="0" dirty="0"/>
          </a:p>
        </p:txBody>
      </p:sp>
      <p:sp>
        <p:nvSpPr>
          <p:cNvPr id="14" name="Text 12"/>
          <p:cNvSpPr/>
          <p:nvPr/>
        </p:nvSpPr>
        <p:spPr>
          <a:xfrm>
            <a:off x="3895011" y="6390680"/>
            <a:ext cx="318968" cy="398621"/>
          </a:xfrm>
          <a:prstGeom prst="rect">
            <a:avLst/>
          </a:prstGeom>
          <a:noFill/>
          <a:ln/>
        </p:spPr>
        <p:txBody>
          <a:bodyPr wrap="none" lIns="0" tIns="0" rIns="0" bIns="0" rtlCol="0" anchor="t"/>
          <a:lstStyle/>
          <a:p>
            <a:pPr marL="0" indent="0" algn="ctr">
              <a:lnSpc>
                <a:spcPts val="4000"/>
              </a:lnSpc>
              <a:buNone/>
            </a:pPr>
            <a:r>
              <a:rPr lang="es-CL" sz="2500" b="1" noProof="0" dirty="0">
                <a:solidFill>
                  <a:srgbClr val="272525"/>
                </a:solidFill>
                <a:latin typeface="Inter Bold" pitchFamily="34" charset="0"/>
                <a:ea typeface="Inter Bold" pitchFamily="34" charset="-122"/>
                <a:cs typeface="Inter Bold" pitchFamily="34" charset="-120"/>
              </a:rPr>
              <a:t>3</a:t>
            </a:r>
            <a:endParaRPr lang="es-CL" sz="2500" noProof="0" dirty="0"/>
          </a:p>
        </p:txBody>
      </p:sp>
      <p:sp>
        <p:nvSpPr>
          <p:cNvPr id="15" name="Text 13"/>
          <p:cNvSpPr/>
          <p:nvPr/>
        </p:nvSpPr>
        <p:spPr>
          <a:xfrm>
            <a:off x="7542014" y="5800487"/>
            <a:ext cx="3802737"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Autogestión y Planificación</a:t>
            </a:r>
            <a:endParaRPr lang="es-CL" sz="2200" noProof="0" dirty="0"/>
          </a:p>
        </p:txBody>
      </p:sp>
      <p:sp>
        <p:nvSpPr>
          <p:cNvPr id="16" name="Text 14"/>
          <p:cNvSpPr/>
          <p:nvPr/>
        </p:nvSpPr>
        <p:spPr>
          <a:xfrm>
            <a:off x="7542014" y="6290905"/>
            <a:ext cx="6067782"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 necesidad de una autogestión rigurosa y una planificación detallada fue fundamental para mantener el ritmo y la calidad del proyecto.</a:t>
            </a:r>
            <a:endParaRPr lang="es-CL" sz="1750" noProof="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F368EE2-E6B5-CBBC-B939-B0AE97C5BA1F}"/>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0505"/>
            <a:ext cx="5642967" cy="566976"/>
          </a:xfrm>
          <a:prstGeom prst="rect">
            <a:avLst/>
          </a:prstGeom>
          <a:noFill/>
          <a:ln/>
        </p:spPr>
        <p:txBody>
          <a:bodyPr wrap="non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Siguientes Pasos: Cierre</a:t>
            </a:r>
            <a:endParaRPr lang="es-CL" sz="3550" noProof="0" dirty="0"/>
          </a:p>
        </p:txBody>
      </p:sp>
      <p:pic>
        <p:nvPicPr>
          <p:cNvPr id="4" name="Image 1" descr="preencoded.png"/>
          <p:cNvPicPr>
            <a:picLocks noChangeAspect="1"/>
          </p:cNvPicPr>
          <p:nvPr/>
        </p:nvPicPr>
        <p:blipFill>
          <a:blip r:embed="rId4"/>
          <a:stretch>
            <a:fillRect/>
          </a:stretch>
        </p:blipFill>
        <p:spPr>
          <a:xfrm>
            <a:off x="6280190" y="1856234"/>
            <a:ext cx="1134070" cy="2032754"/>
          </a:xfrm>
          <a:prstGeom prst="rect">
            <a:avLst/>
          </a:prstGeom>
        </p:spPr>
      </p:pic>
      <p:sp>
        <p:nvSpPr>
          <p:cNvPr id="5" name="Text 1"/>
          <p:cNvSpPr/>
          <p:nvPr/>
        </p:nvSpPr>
        <p:spPr>
          <a:xfrm>
            <a:off x="7641074" y="4262199"/>
            <a:ext cx="2835235" cy="354330"/>
          </a:xfrm>
          <a:prstGeom prst="rect">
            <a:avLst/>
          </a:prstGeom>
          <a:noFill/>
          <a:ln/>
        </p:spPr>
        <p:txBody>
          <a:bodyPr wrap="none" lIns="0" tIns="0" rIns="0" bIns="0" rtlCol="0" anchor="t"/>
          <a:lstStyle/>
          <a:p>
            <a:pPr marL="0" indent="0" algn="l">
              <a:lnSpc>
                <a:spcPts val="2750"/>
              </a:lnSpc>
              <a:buNone/>
            </a:pPr>
            <a:r>
              <a:rPr lang="es-MX" sz="2200" b="1" dirty="0">
                <a:solidFill>
                  <a:srgbClr val="272525"/>
                </a:solidFill>
                <a:latin typeface="Inter Bold" pitchFamily="34" charset="0"/>
                <a:ea typeface="Inter Bold" pitchFamily="34" charset="-122"/>
              </a:rPr>
              <a:t>C</a:t>
            </a:r>
            <a:r>
              <a:rPr lang="es-CL" sz="2200" b="1" dirty="0" err="1">
                <a:solidFill>
                  <a:srgbClr val="272525"/>
                </a:solidFill>
                <a:latin typeface="Inter Bold" pitchFamily="34" charset="0"/>
                <a:ea typeface="Inter Bold" pitchFamily="34" charset="-122"/>
              </a:rPr>
              <a:t>ierre</a:t>
            </a:r>
            <a:r>
              <a:rPr lang="es-CL" sz="2200" b="1" dirty="0">
                <a:solidFill>
                  <a:srgbClr val="272525"/>
                </a:solidFill>
                <a:latin typeface="Inter Bold" pitchFamily="34" charset="0"/>
                <a:ea typeface="Inter Bold" pitchFamily="34" charset="-122"/>
              </a:rPr>
              <a:t> final</a:t>
            </a:r>
            <a:endParaRPr lang="es-CL" sz="2200" noProof="0" dirty="0"/>
          </a:p>
        </p:txBody>
      </p:sp>
      <p:sp>
        <p:nvSpPr>
          <p:cNvPr id="6" name="Text 2"/>
          <p:cNvSpPr/>
          <p:nvPr/>
        </p:nvSpPr>
        <p:spPr>
          <a:xfrm>
            <a:off x="7641074" y="4742368"/>
            <a:ext cx="6195536"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Iniciare con los documentos de cierre del Proyecto, entregando la web y el sistema.</a:t>
            </a:r>
            <a:endParaRPr lang="es-CL" sz="1750" noProof="0" dirty="0"/>
          </a:p>
        </p:txBody>
      </p:sp>
      <p:pic>
        <p:nvPicPr>
          <p:cNvPr id="7" name="Image 2" descr="preencoded.png"/>
          <p:cNvPicPr>
            <a:picLocks noChangeAspect="1"/>
          </p:cNvPicPr>
          <p:nvPr/>
        </p:nvPicPr>
        <p:blipFill>
          <a:blip r:embed="rId5"/>
          <a:stretch>
            <a:fillRect/>
          </a:stretch>
        </p:blipFill>
        <p:spPr>
          <a:xfrm>
            <a:off x="6280190" y="4035385"/>
            <a:ext cx="1134070" cy="2032754"/>
          </a:xfrm>
          <a:prstGeom prst="rect">
            <a:avLst/>
          </a:prstGeom>
        </p:spPr>
      </p:pic>
      <p:sp>
        <p:nvSpPr>
          <p:cNvPr id="8" name="Text 3"/>
          <p:cNvSpPr/>
          <p:nvPr/>
        </p:nvSpPr>
        <p:spPr>
          <a:xfrm>
            <a:off x="7641074" y="2229445"/>
            <a:ext cx="3061335"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Implementación/ </a:t>
            </a:r>
            <a:r>
              <a:rPr lang="es-CL" sz="2200" b="1" noProof="0" dirty="0" err="1">
                <a:solidFill>
                  <a:srgbClr val="272525"/>
                </a:solidFill>
                <a:latin typeface="Inter Bold" pitchFamily="34" charset="0"/>
                <a:ea typeface="Inter Bold" pitchFamily="34" charset="-122"/>
                <a:cs typeface="Inter Bold" pitchFamily="34" charset="-120"/>
              </a:rPr>
              <a:t>Deploy</a:t>
            </a:r>
            <a:endParaRPr lang="es-CL" sz="2200" noProof="0" dirty="0"/>
          </a:p>
        </p:txBody>
      </p:sp>
      <p:sp>
        <p:nvSpPr>
          <p:cNvPr id="9" name="Text 4"/>
          <p:cNvSpPr/>
          <p:nvPr/>
        </p:nvSpPr>
        <p:spPr>
          <a:xfrm>
            <a:off x="7719841" y="2800280"/>
            <a:ext cx="6195536" cy="1088708"/>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Posteriormente, </a:t>
            </a:r>
            <a:r>
              <a:rPr lang="es-CL" sz="1750" noProof="0" dirty="0" err="1">
                <a:solidFill>
                  <a:srgbClr val="272525"/>
                </a:solidFill>
                <a:latin typeface="Inter" pitchFamily="34" charset="0"/>
                <a:ea typeface="Inter" pitchFamily="34" charset="-122"/>
                <a:cs typeface="Inter" pitchFamily="34" charset="-120"/>
              </a:rPr>
              <a:t>segun</a:t>
            </a:r>
            <a:r>
              <a:rPr lang="es-CL" sz="1750" noProof="0" dirty="0">
                <a:solidFill>
                  <a:srgbClr val="272525"/>
                </a:solidFill>
                <a:latin typeface="Inter" pitchFamily="34" charset="0"/>
                <a:ea typeface="Inter" pitchFamily="34" charset="-122"/>
                <a:cs typeface="Inter" pitchFamily="34" charset="-120"/>
              </a:rPr>
              <a:t> lo establecido por cronograma, se debe </a:t>
            </a:r>
            <a:r>
              <a:rPr lang="es-CL" sz="1750" noProof="0" dirty="0" err="1">
                <a:solidFill>
                  <a:srgbClr val="272525"/>
                </a:solidFill>
                <a:latin typeface="Inter" pitchFamily="34" charset="0"/>
                <a:ea typeface="Inter" pitchFamily="34" charset="-122"/>
                <a:cs typeface="Inter" pitchFamily="34" charset="-120"/>
              </a:rPr>
              <a:t>preparer</a:t>
            </a:r>
            <a:r>
              <a:rPr lang="es-CL" sz="1750" noProof="0" dirty="0">
                <a:solidFill>
                  <a:srgbClr val="272525"/>
                </a:solidFill>
                <a:latin typeface="Inter" pitchFamily="34" charset="0"/>
                <a:ea typeface="Inter" pitchFamily="34" charset="-122"/>
                <a:cs typeface="Inter" pitchFamily="34" charset="-120"/>
              </a:rPr>
              <a:t> el entorno para la implementación de la web y las capacitaciones.</a:t>
            </a:r>
            <a:endParaRPr lang="es-CL" sz="1750" noProof="0" dirty="0"/>
          </a:p>
        </p:txBody>
      </p:sp>
      <p:sp>
        <p:nvSpPr>
          <p:cNvPr id="10" name="Text 5"/>
          <p:cNvSpPr/>
          <p:nvPr/>
        </p:nvSpPr>
        <p:spPr>
          <a:xfrm>
            <a:off x="6280190" y="6323290"/>
            <a:ext cx="7556421"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Agradezco su atención y el valioso </a:t>
            </a:r>
            <a:r>
              <a:rPr lang="es-CL" sz="1750" noProof="0" dirty="0" err="1">
                <a:solidFill>
                  <a:srgbClr val="272525"/>
                </a:solidFill>
                <a:latin typeface="Inter" pitchFamily="34" charset="0"/>
                <a:ea typeface="Inter" pitchFamily="34" charset="-122"/>
                <a:cs typeface="Inter" pitchFamily="34" charset="-120"/>
              </a:rPr>
              <a:t>feedback</a:t>
            </a:r>
            <a:r>
              <a:rPr lang="es-CL" sz="1750" noProof="0" dirty="0">
                <a:solidFill>
                  <a:srgbClr val="272525"/>
                </a:solidFill>
                <a:latin typeface="Inter" pitchFamily="34" charset="0"/>
                <a:ea typeface="Inter" pitchFamily="34" charset="-122"/>
                <a:cs typeface="Inter" pitchFamily="34" charset="-120"/>
              </a:rPr>
              <a:t> proporcionado a lo largo de este proyecto.</a:t>
            </a:r>
            <a:endParaRPr lang="es-CL" sz="1750" noProof="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C3C1E02B-B4BD-7DDD-22BC-082F4D81B3B4}"/>
              </a:ext>
            </a:extLst>
          </p:cNvPr>
          <p:cNvSpPr/>
          <p:nvPr/>
        </p:nvSpPr>
        <p:spPr>
          <a:xfrm>
            <a:off x="0" y="18347"/>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793790" y="1132761"/>
            <a:ext cx="6967180" cy="716399"/>
          </a:xfrm>
          <a:prstGeom prst="rect">
            <a:avLst/>
          </a:prstGeom>
          <a:noFill/>
          <a:ln/>
        </p:spPr>
        <p:txBody>
          <a:bodyPr wrap="none" lIns="0" tIns="0" rIns="0" bIns="0" rtlCol="0" anchor="t"/>
          <a:lstStyle/>
          <a:p>
            <a:pPr marL="0" indent="0" algn="l">
              <a:lnSpc>
                <a:spcPts val="5550"/>
              </a:lnSpc>
              <a:buNone/>
            </a:pPr>
            <a:r>
              <a:rPr lang="es-CL" sz="4450" b="1" noProof="0" dirty="0">
                <a:solidFill>
                  <a:srgbClr val="000000"/>
                </a:solidFill>
                <a:latin typeface="Inter Bold" pitchFamily="34" charset="0"/>
                <a:ea typeface="Inter Bold" pitchFamily="34" charset="-122"/>
                <a:cs typeface="Inter Bold" pitchFamily="34" charset="-120"/>
              </a:rPr>
              <a:t>💡 Contexto del Proyecto</a:t>
            </a:r>
            <a:endParaRPr lang="es-CL" sz="4450" noProof="0" dirty="0"/>
          </a:p>
        </p:txBody>
      </p:sp>
      <p:sp>
        <p:nvSpPr>
          <p:cNvPr id="3" name="Text 1"/>
          <p:cNvSpPr/>
          <p:nvPr/>
        </p:nvSpPr>
        <p:spPr>
          <a:xfrm>
            <a:off x="793790" y="2302788"/>
            <a:ext cx="13042821" cy="725805"/>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Las juntas de vecinos cumplen un rol fundamental en la organización comunitaria, representando a los habitantes y gestionando actividades para mejorar la calidad de vida en barrios y sectores urbanos.</a:t>
            </a:r>
            <a:endParaRPr lang="es-CL" sz="1750" noProof="0" dirty="0"/>
          </a:p>
        </p:txBody>
      </p:sp>
      <p:sp>
        <p:nvSpPr>
          <p:cNvPr id="4" name="Text 2"/>
          <p:cNvSpPr/>
          <p:nvPr/>
        </p:nvSpPr>
        <p:spPr>
          <a:xfrm>
            <a:off x="793790" y="3368754"/>
            <a:ext cx="3402330" cy="425291"/>
          </a:xfrm>
          <a:prstGeom prst="rect">
            <a:avLst/>
          </a:prstGeom>
          <a:noFill/>
          <a:ln/>
        </p:spPr>
        <p:txBody>
          <a:bodyPr wrap="none" lIns="0" tIns="0" rIns="0" bIns="0" rtlCol="0" anchor="t"/>
          <a:lstStyle/>
          <a:p>
            <a:pPr marL="0" indent="0" algn="l">
              <a:lnSpc>
                <a:spcPts val="3300"/>
              </a:lnSpc>
              <a:buNone/>
            </a:pPr>
            <a:r>
              <a:rPr lang="es-CL" sz="2650" b="1" noProof="0" dirty="0">
                <a:solidFill>
                  <a:srgbClr val="000000"/>
                </a:solidFill>
                <a:latin typeface="Inter Bold" pitchFamily="34" charset="0"/>
                <a:ea typeface="Inter Bold" pitchFamily="34" charset="-122"/>
                <a:cs typeface="Inter Bold" pitchFamily="34" charset="-120"/>
              </a:rPr>
              <a:t>Problema Central:</a:t>
            </a:r>
            <a:endParaRPr lang="es-CL" sz="2650" noProof="0" dirty="0"/>
          </a:p>
        </p:txBody>
      </p:sp>
      <p:sp>
        <p:nvSpPr>
          <p:cNvPr id="5" name="Shape 3"/>
          <p:cNvSpPr/>
          <p:nvPr/>
        </p:nvSpPr>
        <p:spPr>
          <a:xfrm>
            <a:off x="793790" y="4134207"/>
            <a:ext cx="6407944"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6" name="Shape 4"/>
          <p:cNvSpPr/>
          <p:nvPr/>
        </p:nvSpPr>
        <p:spPr>
          <a:xfrm>
            <a:off x="763310" y="4134207"/>
            <a:ext cx="121920" cy="1367909"/>
          </a:xfrm>
          <a:prstGeom prst="roundRect">
            <a:avLst>
              <a:gd name="adj" fmla="val 78139"/>
            </a:avLst>
          </a:prstGeom>
          <a:solidFill>
            <a:srgbClr val="4950BC"/>
          </a:solidFill>
          <a:ln/>
        </p:spPr>
        <p:txBody>
          <a:bodyPr/>
          <a:lstStyle/>
          <a:p>
            <a:endParaRPr lang="es-CL" noProof="0" dirty="0"/>
          </a:p>
        </p:txBody>
      </p:sp>
      <p:sp>
        <p:nvSpPr>
          <p:cNvPr id="7" name="Text 5"/>
          <p:cNvSpPr/>
          <p:nvPr/>
        </p:nvSpPr>
        <p:spPr>
          <a:xfrm>
            <a:off x="1142524" y="4391501"/>
            <a:ext cx="3114913"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Inscripción de vecinos</a:t>
            </a:r>
            <a:endParaRPr lang="es-CL" sz="2200" noProof="0" dirty="0"/>
          </a:p>
        </p:txBody>
      </p:sp>
      <p:sp>
        <p:nvSpPr>
          <p:cNvPr id="8" name="Text 6"/>
          <p:cNvSpPr/>
          <p:nvPr/>
        </p:nvSpPr>
        <p:spPr>
          <a:xfrm>
            <a:off x="1142524" y="4881920"/>
            <a:ext cx="5801916"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Procesos manuales y poco eficientes.</a:t>
            </a:r>
            <a:endParaRPr lang="es-CL" sz="1750" noProof="0" dirty="0"/>
          </a:p>
        </p:txBody>
      </p:sp>
      <p:sp>
        <p:nvSpPr>
          <p:cNvPr id="9" name="Shape 7"/>
          <p:cNvSpPr/>
          <p:nvPr/>
        </p:nvSpPr>
        <p:spPr>
          <a:xfrm>
            <a:off x="7428548" y="4134207"/>
            <a:ext cx="6408063"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0" name="Shape 8"/>
          <p:cNvSpPr/>
          <p:nvPr/>
        </p:nvSpPr>
        <p:spPr>
          <a:xfrm>
            <a:off x="7398067" y="4134207"/>
            <a:ext cx="121920" cy="1367909"/>
          </a:xfrm>
          <a:prstGeom prst="roundRect">
            <a:avLst>
              <a:gd name="adj" fmla="val 78139"/>
            </a:avLst>
          </a:prstGeom>
          <a:solidFill>
            <a:srgbClr val="4950BC"/>
          </a:solidFill>
          <a:ln/>
        </p:spPr>
        <p:txBody>
          <a:bodyPr/>
          <a:lstStyle/>
          <a:p>
            <a:endParaRPr lang="es-CL" noProof="0" dirty="0"/>
          </a:p>
        </p:txBody>
      </p:sp>
      <p:sp>
        <p:nvSpPr>
          <p:cNvPr id="11" name="Text 9"/>
          <p:cNvSpPr/>
          <p:nvPr/>
        </p:nvSpPr>
        <p:spPr>
          <a:xfrm>
            <a:off x="7777282" y="4391501"/>
            <a:ext cx="3248978"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Emisión de certificados</a:t>
            </a:r>
            <a:endParaRPr lang="es-CL" sz="2200" noProof="0" dirty="0"/>
          </a:p>
        </p:txBody>
      </p:sp>
      <p:sp>
        <p:nvSpPr>
          <p:cNvPr id="12" name="Text 10"/>
          <p:cNvSpPr/>
          <p:nvPr/>
        </p:nvSpPr>
        <p:spPr>
          <a:xfrm>
            <a:off x="7777282" y="4881920"/>
            <a:ext cx="5802035"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Lentitud en la expedición (ej. residencia).</a:t>
            </a:r>
            <a:endParaRPr lang="es-CL" sz="1750" noProof="0" dirty="0"/>
          </a:p>
        </p:txBody>
      </p:sp>
      <p:sp>
        <p:nvSpPr>
          <p:cNvPr id="13" name="Shape 11"/>
          <p:cNvSpPr/>
          <p:nvPr/>
        </p:nvSpPr>
        <p:spPr>
          <a:xfrm>
            <a:off x="793790" y="5728930"/>
            <a:ext cx="6407944"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4" name="Shape 12"/>
          <p:cNvSpPr/>
          <p:nvPr/>
        </p:nvSpPr>
        <p:spPr>
          <a:xfrm>
            <a:off x="763310" y="5728930"/>
            <a:ext cx="121920" cy="1367909"/>
          </a:xfrm>
          <a:prstGeom prst="roundRect">
            <a:avLst>
              <a:gd name="adj" fmla="val 78139"/>
            </a:avLst>
          </a:prstGeom>
          <a:solidFill>
            <a:srgbClr val="4950BC"/>
          </a:solidFill>
          <a:ln/>
        </p:spPr>
        <p:txBody>
          <a:bodyPr/>
          <a:lstStyle/>
          <a:p>
            <a:endParaRPr lang="es-CL" noProof="0" dirty="0"/>
          </a:p>
        </p:txBody>
      </p:sp>
      <p:sp>
        <p:nvSpPr>
          <p:cNvPr id="15" name="Text 13"/>
          <p:cNvSpPr/>
          <p:nvPr/>
        </p:nvSpPr>
        <p:spPr>
          <a:xfrm>
            <a:off x="1142524" y="5986224"/>
            <a:ext cx="331803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Postulación a proyectos</a:t>
            </a:r>
            <a:endParaRPr lang="es-CL" sz="2200" noProof="0" dirty="0"/>
          </a:p>
        </p:txBody>
      </p:sp>
      <p:sp>
        <p:nvSpPr>
          <p:cNvPr id="16" name="Text 14"/>
          <p:cNvSpPr/>
          <p:nvPr/>
        </p:nvSpPr>
        <p:spPr>
          <a:xfrm>
            <a:off x="1142524" y="6476643"/>
            <a:ext cx="5801916"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Falta de un sistema centralizado.</a:t>
            </a:r>
            <a:endParaRPr lang="es-CL" sz="1750" noProof="0" dirty="0"/>
          </a:p>
        </p:txBody>
      </p:sp>
      <p:sp>
        <p:nvSpPr>
          <p:cNvPr id="17" name="Shape 15"/>
          <p:cNvSpPr/>
          <p:nvPr/>
        </p:nvSpPr>
        <p:spPr>
          <a:xfrm>
            <a:off x="7428548" y="5728930"/>
            <a:ext cx="6408063" cy="1367909"/>
          </a:xfrm>
          <a:prstGeom prst="roundRect">
            <a:avLst>
              <a:gd name="adj" fmla="val 10695"/>
            </a:avLst>
          </a:prstGeom>
          <a:solidFill>
            <a:srgbClr val="FFFFFF"/>
          </a:solidFill>
          <a:ln w="30480">
            <a:solidFill>
              <a:srgbClr val="C0C1D7"/>
            </a:solidFill>
            <a:prstDash val="solid"/>
          </a:ln>
        </p:spPr>
        <p:txBody>
          <a:bodyPr/>
          <a:lstStyle/>
          <a:p>
            <a:endParaRPr lang="es-CL" noProof="0" dirty="0"/>
          </a:p>
        </p:txBody>
      </p:sp>
      <p:sp>
        <p:nvSpPr>
          <p:cNvPr id="18" name="Shape 16"/>
          <p:cNvSpPr/>
          <p:nvPr/>
        </p:nvSpPr>
        <p:spPr>
          <a:xfrm>
            <a:off x="7398067" y="5728930"/>
            <a:ext cx="121920" cy="1367909"/>
          </a:xfrm>
          <a:prstGeom prst="roundRect">
            <a:avLst>
              <a:gd name="adj" fmla="val 78139"/>
            </a:avLst>
          </a:prstGeom>
          <a:solidFill>
            <a:srgbClr val="4950BC"/>
          </a:solidFill>
          <a:ln/>
        </p:spPr>
        <p:txBody>
          <a:bodyPr/>
          <a:lstStyle/>
          <a:p>
            <a:endParaRPr lang="es-CL" noProof="0" dirty="0"/>
          </a:p>
        </p:txBody>
      </p:sp>
      <p:sp>
        <p:nvSpPr>
          <p:cNvPr id="19" name="Text 17"/>
          <p:cNvSpPr/>
          <p:nvPr/>
        </p:nvSpPr>
        <p:spPr>
          <a:xfrm>
            <a:off x="7777282" y="5986224"/>
            <a:ext cx="3933587"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Organización de actividades</a:t>
            </a:r>
            <a:endParaRPr lang="es-CL" sz="2200" noProof="0" dirty="0"/>
          </a:p>
        </p:txBody>
      </p:sp>
      <p:sp>
        <p:nvSpPr>
          <p:cNvPr id="20" name="Text 18"/>
          <p:cNvSpPr/>
          <p:nvPr/>
        </p:nvSpPr>
        <p:spPr>
          <a:xfrm>
            <a:off x="7777282" y="6476643"/>
            <a:ext cx="5802035" cy="362903"/>
          </a:xfrm>
          <a:prstGeom prst="rect">
            <a:avLst/>
          </a:prstGeom>
          <a:noFill/>
          <a:ln/>
        </p:spPr>
        <p:txBody>
          <a:bodyPr wrap="non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Dificultad para coordinar eventos comunitarios.</a:t>
            </a:r>
            <a:endParaRPr lang="es-CL" sz="1750"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E1E4D8F7-22DC-E234-B822-731F8B55A452}"/>
              </a:ext>
            </a:extLst>
          </p:cNvPr>
          <p:cNvSpPr/>
          <p:nvPr/>
        </p:nvSpPr>
        <p:spPr>
          <a:xfrm>
            <a:off x="0" y="18347"/>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0" y="0"/>
            <a:ext cx="14630400" cy="2297906"/>
          </a:xfrm>
          <a:prstGeom prst="rect">
            <a:avLst/>
          </a:prstGeom>
        </p:spPr>
      </p:pic>
      <p:sp>
        <p:nvSpPr>
          <p:cNvPr id="3" name="Text 0"/>
          <p:cNvSpPr/>
          <p:nvPr/>
        </p:nvSpPr>
        <p:spPr>
          <a:xfrm>
            <a:off x="643414" y="2849166"/>
            <a:ext cx="6496645" cy="459581"/>
          </a:xfrm>
          <a:prstGeom prst="rect">
            <a:avLst/>
          </a:prstGeom>
          <a:noFill/>
          <a:ln/>
        </p:spPr>
        <p:txBody>
          <a:bodyPr wrap="none" lIns="0" tIns="0" rIns="0" bIns="0" rtlCol="0" anchor="t"/>
          <a:lstStyle/>
          <a:p>
            <a:pPr marL="0" indent="0" algn="l">
              <a:lnSpc>
                <a:spcPts val="3600"/>
              </a:lnSpc>
              <a:buNone/>
            </a:pPr>
            <a:r>
              <a:rPr lang="es-CL" sz="2850" b="1" noProof="0" dirty="0">
                <a:solidFill>
                  <a:srgbClr val="000000"/>
                </a:solidFill>
                <a:latin typeface="Inter Bold" pitchFamily="34" charset="0"/>
                <a:ea typeface="Inter Bold" pitchFamily="34" charset="-122"/>
                <a:cs typeface="Inter Bold" pitchFamily="34" charset="-120"/>
              </a:rPr>
              <a:t>El Desafío y Nuestra Solución Digital</a:t>
            </a:r>
            <a:endParaRPr lang="es-CL" sz="2850" noProof="0" dirty="0"/>
          </a:p>
        </p:txBody>
      </p:sp>
      <p:sp>
        <p:nvSpPr>
          <p:cNvPr id="4" name="Text 1"/>
          <p:cNvSpPr/>
          <p:nvPr/>
        </p:nvSpPr>
        <p:spPr>
          <a:xfrm>
            <a:off x="643414" y="3584496"/>
            <a:ext cx="13343573" cy="294084"/>
          </a:xfrm>
          <a:prstGeom prst="rect">
            <a:avLst/>
          </a:prstGeom>
          <a:noFill/>
          <a:ln/>
        </p:spPr>
        <p:txBody>
          <a:bodyPr wrap="non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Identificamos los puntos críticos en la gestión de las Juntas de Vecinos y desarrollamos una plataforma para transformarlos en eficiencias.</a:t>
            </a:r>
            <a:endParaRPr lang="es-CL" sz="1400" noProof="0" dirty="0"/>
          </a:p>
        </p:txBody>
      </p:sp>
      <p:sp>
        <p:nvSpPr>
          <p:cNvPr id="5" name="Shape 2"/>
          <p:cNvSpPr/>
          <p:nvPr/>
        </p:nvSpPr>
        <p:spPr>
          <a:xfrm>
            <a:off x="643414"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6" name="Shape 3"/>
          <p:cNvSpPr/>
          <p:nvPr/>
        </p:nvSpPr>
        <p:spPr>
          <a:xfrm>
            <a:off x="620554" y="4085392"/>
            <a:ext cx="91440" cy="1693069"/>
          </a:xfrm>
          <a:prstGeom prst="roundRect">
            <a:avLst>
              <a:gd name="adj" fmla="val 84440"/>
            </a:avLst>
          </a:prstGeom>
          <a:solidFill>
            <a:srgbClr val="4950BC"/>
          </a:solidFill>
          <a:ln/>
        </p:spPr>
        <p:txBody>
          <a:bodyPr/>
          <a:lstStyle/>
          <a:p>
            <a:endParaRPr lang="es-CL" noProof="0" dirty="0"/>
          </a:p>
        </p:txBody>
      </p:sp>
      <p:sp>
        <p:nvSpPr>
          <p:cNvPr id="7" name="Text 4"/>
          <p:cNvSpPr/>
          <p:nvPr/>
        </p:nvSpPr>
        <p:spPr>
          <a:xfrm>
            <a:off x="918686"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Problema</a:t>
            </a:r>
            <a:endParaRPr lang="es-CL" sz="1800" noProof="0" dirty="0"/>
          </a:p>
        </p:txBody>
      </p:sp>
      <p:sp>
        <p:nvSpPr>
          <p:cNvPr id="8" name="Text 5"/>
          <p:cNvSpPr/>
          <p:nvPr/>
        </p:nvSpPr>
        <p:spPr>
          <a:xfrm>
            <a:off x="918686" y="468951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Ineficiencia y falta de herramientas digitales para procesos administrativos y comunicacionales.</a:t>
            </a:r>
            <a:endParaRPr lang="es-CL" sz="1400" noProof="0" dirty="0"/>
          </a:p>
        </p:txBody>
      </p:sp>
      <p:sp>
        <p:nvSpPr>
          <p:cNvPr id="9" name="Shape 6"/>
          <p:cNvSpPr/>
          <p:nvPr/>
        </p:nvSpPr>
        <p:spPr>
          <a:xfrm>
            <a:off x="5152549"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0" name="Shape 7"/>
          <p:cNvSpPr/>
          <p:nvPr/>
        </p:nvSpPr>
        <p:spPr>
          <a:xfrm>
            <a:off x="5129689" y="4085392"/>
            <a:ext cx="91440" cy="1693069"/>
          </a:xfrm>
          <a:prstGeom prst="roundRect">
            <a:avLst>
              <a:gd name="adj" fmla="val 84440"/>
            </a:avLst>
          </a:prstGeom>
          <a:solidFill>
            <a:srgbClr val="4950BC"/>
          </a:solidFill>
          <a:ln/>
        </p:spPr>
        <p:txBody>
          <a:bodyPr/>
          <a:lstStyle/>
          <a:p>
            <a:endParaRPr lang="es-CL" noProof="0" dirty="0"/>
          </a:p>
        </p:txBody>
      </p:sp>
      <p:sp>
        <p:nvSpPr>
          <p:cNvPr id="11" name="Text 8"/>
          <p:cNvSpPr/>
          <p:nvPr/>
        </p:nvSpPr>
        <p:spPr>
          <a:xfrm>
            <a:off x="5427821"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Impacto Negativo</a:t>
            </a:r>
            <a:endParaRPr lang="es-CL" sz="1800" noProof="0" dirty="0"/>
          </a:p>
        </p:txBody>
      </p:sp>
      <p:sp>
        <p:nvSpPr>
          <p:cNvPr id="12" name="Text 9"/>
          <p:cNvSpPr/>
          <p:nvPr/>
        </p:nvSpPr>
        <p:spPr>
          <a:xfrm>
            <a:off x="5427821" y="468951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Dificultad para inscribir vecinos, lentitud en solicitud de certificados, procesos de postulación a proyectos manuales.</a:t>
            </a:r>
            <a:endParaRPr lang="es-CL" sz="1400" noProof="0" dirty="0"/>
          </a:p>
        </p:txBody>
      </p:sp>
      <p:sp>
        <p:nvSpPr>
          <p:cNvPr id="13" name="Shape 10"/>
          <p:cNvSpPr/>
          <p:nvPr/>
        </p:nvSpPr>
        <p:spPr>
          <a:xfrm>
            <a:off x="9661684" y="408539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4" name="Shape 11"/>
          <p:cNvSpPr/>
          <p:nvPr/>
        </p:nvSpPr>
        <p:spPr>
          <a:xfrm>
            <a:off x="9638824" y="4085392"/>
            <a:ext cx="91440" cy="1693069"/>
          </a:xfrm>
          <a:prstGeom prst="roundRect">
            <a:avLst>
              <a:gd name="adj" fmla="val 84440"/>
            </a:avLst>
          </a:prstGeom>
          <a:solidFill>
            <a:srgbClr val="4950BC"/>
          </a:solidFill>
          <a:ln/>
        </p:spPr>
        <p:txBody>
          <a:bodyPr/>
          <a:lstStyle/>
          <a:p>
            <a:endParaRPr lang="es-CL" noProof="0" dirty="0"/>
          </a:p>
        </p:txBody>
      </p:sp>
      <p:sp>
        <p:nvSpPr>
          <p:cNvPr id="15" name="Text 12"/>
          <p:cNvSpPr/>
          <p:nvPr/>
        </p:nvSpPr>
        <p:spPr>
          <a:xfrm>
            <a:off x="9936956" y="429208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Solución Clave</a:t>
            </a:r>
            <a:endParaRPr lang="es-CL" sz="1800" noProof="0" dirty="0"/>
          </a:p>
        </p:txBody>
      </p:sp>
      <p:sp>
        <p:nvSpPr>
          <p:cNvPr id="16" name="Text 13"/>
          <p:cNvSpPr/>
          <p:nvPr/>
        </p:nvSpPr>
        <p:spPr>
          <a:xfrm>
            <a:off x="9936956" y="4689515"/>
            <a:ext cx="3843338" cy="588169"/>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Procesos lentos, inseguros y que requieren presencia física.</a:t>
            </a:r>
            <a:endParaRPr lang="es-CL" sz="1400" noProof="0" dirty="0"/>
          </a:p>
        </p:txBody>
      </p:sp>
      <p:sp>
        <p:nvSpPr>
          <p:cNvPr id="17" name="Shape 14"/>
          <p:cNvSpPr/>
          <p:nvPr/>
        </p:nvSpPr>
        <p:spPr>
          <a:xfrm>
            <a:off x="643414"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18" name="Shape 15"/>
          <p:cNvSpPr/>
          <p:nvPr/>
        </p:nvSpPr>
        <p:spPr>
          <a:xfrm>
            <a:off x="620554" y="5985272"/>
            <a:ext cx="91440" cy="1693069"/>
          </a:xfrm>
          <a:prstGeom prst="roundRect">
            <a:avLst>
              <a:gd name="adj" fmla="val 84440"/>
            </a:avLst>
          </a:prstGeom>
          <a:solidFill>
            <a:srgbClr val="4950BC"/>
          </a:solidFill>
          <a:ln/>
        </p:spPr>
        <p:txBody>
          <a:bodyPr/>
          <a:lstStyle/>
          <a:p>
            <a:endParaRPr lang="es-CL" noProof="0" dirty="0"/>
          </a:p>
        </p:txBody>
      </p:sp>
      <p:sp>
        <p:nvSpPr>
          <p:cNvPr id="19" name="Text 16"/>
          <p:cNvSpPr/>
          <p:nvPr/>
        </p:nvSpPr>
        <p:spPr>
          <a:xfrm>
            <a:off x="918686"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Solución</a:t>
            </a:r>
            <a:endParaRPr lang="es-CL" sz="1800" noProof="0" dirty="0"/>
          </a:p>
        </p:txBody>
      </p:sp>
      <p:sp>
        <p:nvSpPr>
          <p:cNvPr id="20" name="Text 17"/>
          <p:cNvSpPr/>
          <p:nvPr/>
        </p:nvSpPr>
        <p:spPr>
          <a:xfrm>
            <a:off x="918686" y="6589395"/>
            <a:ext cx="3843338" cy="588169"/>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Plataforma web que mejora la gestión territorial, administrativa y comunicacional.</a:t>
            </a:r>
            <a:endParaRPr lang="es-CL" sz="1400" noProof="0" dirty="0"/>
          </a:p>
        </p:txBody>
      </p:sp>
      <p:sp>
        <p:nvSpPr>
          <p:cNvPr id="21" name="Shape 18"/>
          <p:cNvSpPr/>
          <p:nvPr/>
        </p:nvSpPr>
        <p:spPr>
          <a:xfrm>
            <a:off x="5152549"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22" name="Shape 19"/>
          <p:cNvSpPr/>
          <p:nvPr/>
        </p:nvSpPr>
        <p:spPr>
          <a:xfrm>
            <a:off x="5129689" y="5985272"/>
            <a:ext cx="91440" cy="1693069"/>
          </a:xfrm>
          <a:prstGeom prst="roundRect">
            <a:avLst>
              <a:gd name="adj" fmla="val 84440"/>
            </a:avLst>
          </a:prstGeom>
          <a:solidFill>
            <a:srgbClr val="4950BC"/>
          </a:solidFill>
          <a:ln/>
        </p:spPr>
        <p:txBody>
          <a:bodyPr/>
          <a:lstStyle/>
          <a:p>
            <a:endParaRPr lang="es-CL" noProof="0" dirty="0"/>
          </a:p>
        </p:txBody>
      </p:sp>
      <p:sp>
        <p:nvSpPr>
          <p:cNvPr id="23" name="Text 20"/>
          <p:cNvSpPr/>
          <p:nvPr/>
        </p:nvSpPr>
        <p:spPr>
          <a:xfrm>
            <a:off x="5427821"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Beneficio</a:t>
            </a:r>
            <a:endParaRPr lang="es-CL" sz="1800" noProof="0" dirty="0"/>
          </a:p>
        </p:txBody>
      </p:sp>
      <p:sp>
        <p:nvSpPr>
          <p:cNvPr id="24" name="Text 21"/>
          <p:cNvSpPr/>
          <p:nvPr/>
        </p:nvSpPr>
        <p:spPr>
          <a:xfrm>
            <a:off x="5427821" y="658939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Facilita la gestión de la directiva y mejora el acceso a trámites y participación de los vecinos.</a:t>
            </a:r>
            <a:endParaRPr lang="es-CL" sz="1400" noProof="0" dirty="0"/>
          </a:p>
        </p:txBody>
      </p:sp>
      <p:sp>
        <p:nvSpPr>
          <p:cNvPr id="25" name="Shape 22"/>
          <p:cNvSpPr/>
          <p:nvPr/>
        </p:nvSpPr>
        <p:spPr>
          <a:xfrm>
            <a:off x="9661684" y="5985272"/>
            <a:ext cx="4325303" cy="1693069"/>
          </a:xfrm>
          <a:prstGeom prst="roundRect">
            <a:avLst>
              <a:gd name="adj" fmla="val 6481"/>
            </a:avLst>
          </a:prstGeom>
          <a:solidFill>
            <a:srgbClr val="FFFFFF"/>
          </a:solidFill>
          <a:ln w="22860">
            <a:solidFill>
              <a:srgbClr val="C0C1D7"/>
            </a:solidFill>
            <a:prstDash val="solid"/>
          </a:ln>
        </p:spPr>
        <p:txBody>
          <a:bodyPr/>
          <a:lstStyle/>
          <a:p>
            <a:endParaRPr lang="es-CL" noProof="0" dirty="0"/>
          </a:p>
        </p:txBody>
      </p:sp>
      <p:sp>
        <p:nvSpPr>
          <p:cNvPr id="26" name="Shape 23"/>
          <p:cNvSpPr/>
          <p:nvPr/>
        </p:nvSpPr>
        <p:spPr>
          <a:xfrm>
            <a:off x="9638824" y="5985272"/>
            <a:ext cx="91440" cy="1693069"/>
          </a:xfrm>
          <a:prstGeom prst="roundRect">
            <a:avLst>
              <a:gd name="adj" fmla="val 84440"/>
            </a:avLst>
          </a:prstGeom>
          <a:solidFill>
            <a:srgbClr val="4950BC"/>
          </a:solidFill>
          <a:ln/>
        </p:spPr>
        <p:txBody>
          <a:bodyPr/>
          <a:lstStyle/>
          <a:p>
            <a:endParaRPr lang="es-CL" noProof="0" dirty="0"/>
          </a:p>
        </p:txBody>
      </p:sp>
      <p:sp>
        <p:nvSpPr>
          <p:cNvPr id="27" name="Text 24"/>
          <p:cNvSpPr/>
          <p:nvPr/>
        </p:nvSpPr>
        <p:spPr>
          <a:xfrm>
            <a:off x="9936956" y="6191964"/>
            <a:ext cx="2297906" cy="287179"/>
          </a:xfrm>
          <a:prstGeom prst="rect">
            <a:avLst/>
          </a:prstGeom>
          <a:noFill/>
          <a:ln/>
        </p:spPr>
        <p:txBody>
          <a:bodyPr wrap="none" lIns="0" tIns="0" rIns="0" bIns="0" rtlCol="0" anchor="t"/>
          <a:lstStyle/>
          <a:p>
            <a:pPr marL="0" indent="0" algn="l">
              <a:lnSpc>
                <a:spcPts val="2250"/>
              </a:lnSpc>
              <a:buNone/>
            </a:pPr>
            <a:r>
              <a:rPr lang="es-CL" sz="1800" b="1" noProof="0" dirty="0">
                <a:solidFill>
                  <a:srgbClr val="272525"/>
                </a:solidFill>
                <a:latin typeface="Inter Bold" pitchFamily="34" charset="0"/>
                <a:ea typeface="Inter Bold" pitchFamily="34" charset="-122"/>
                <a:cs typeface="Inter Bold" pitchFamily="34" charset="-120"/>
              </a:rPr>
              <a:t>Digitalización</a:t>
            </a:r>
            <a:endParaRPr lang="es-CL" sz="1800" noProof="0" dirty="0"/>
          </a:p>
        </p:txBody>
      </p:sp>
      <p:sp>
        <p:nvSpPr>
          <p:cNvPr id="28" name="Text 25"/>
          <p:cNvSpPr/>
          <p:nvPr/>
        </p:nvSpPr>
        <p:spPr>
          <a:xfrm>
            <a:off x="9936956" y="6589395"/>
            <a:ext cx="3843338" cy="882253"/>
          </a:xfrm>
          <a:prstGeom prst="rect">
            <a:avLst/>
          </a:prstGeom>
          <a:noFill/>
          <a:ln/>
        </p:spPr>
        <p:txBody>
          <a:bodyPr wrap="square" lIns="0" tIns="0" rIns="0" bIns="0" rtlCol="0" anchor="t"/>
          <a:lstStyle/>
          <a:p>
            <a:pPr marL="0" indent="0" algn="l">
              <a:lnSpc>
                <a:spcPts val="2300"/>
              </a:lnSpc>
              <a:buNone/>
            </a:pPr>
            <a:r>
              <a:rPr lang="es-CL" sz="1400" noProof="0" dirty="0">
                <a:solidFill>
                  <a:srgbClr val="272525"/>
                </a:solidFill>
                <a:latin typeface="Inter" pitchFamily="34" charset="0"/>
                <a:ea typeface="Inter" pitchFamily="34" charset="-122"/>
                <a:cs typeface="Inter" pitchFamily="34" charset="-120"/>
              </a:rPr>
              <a:t>Digitalización y automatización de la gestión: registro, certificados en línea, postulación digital y notificaciones.</a:t>
            </a:r>
            <a:endParaRPr lang="es-CL" sz="1400" noProof="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5331352A-0278-ABB8-A481-49F08DDFCB48}"/>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566261" y="444937"/>
            <a:ext cx="5267087" cy="505658"/>
          </a:xfrm>
          <a:prstGeom prst="rect">
            <a:avLst/>
          </a:prstGeom>
          <a:noFill/>
          <a:ln/>
        </p:spPr>
        <p:txBody>
          <a:bodyPr wrap="none" lIns="0" tIns="0" rIns="0" bIns="0" rtlCol="0" anchor="t"/>
          <a:lstStyle/>
          <a:p>
            <a:pPr marL="0" indent="0" algn="l">
              <a:lnSpc>
                <a:spcPts val="3950"/>
              </a:lnSpc>
              <a:buNone/>
            </a:pPr>
            <a:r>
              <a:rPr lang="es-CL" sz="3150" b="1" noProof="0" dirty="0">
                <a:solidFill>
                  <a:srgbClr val="000000"/>
                </a:solidFill>
                <a:latin typeface="Inter Bold" pitchFamily="34" charset="0"/>
                <a:ea typeface="Inter Bold" pitchFamily="34" charset="-122"/>
                <a:cs typeface="Inter Bold" pitchFamily="34" charset="-120"/>
              </a:rPr>
              <a:t>Público Objetivo e Impacto</a:t>
            </a:r>
            <a:endParaRPr lang="es-CL" sz="3150" noProof="0" dirty="0"/>
          </a:p>
        </p:txBody>
      </p:sp>
      <p:sp>
        <p:nvSpPr>
          <p:cNvPr id="3" name="Text 1"/>
          <p:cNvSpPr/>
          <p:nvPr/>
        </p:nvSpPr>
        <p:spPr>
          <a:xfrm>
            <a:off x="566261" y="1274207"/>
            <a:ext cx="13497877" cy="517684"/>
          </a:xfrm>
          <a:prstGeom prst="rect">
            <a:avLst/>
          </a:prstGeom>
          <a:noFill/>
          <a:ln/>
        </p:spPr>
        <p:txBody>
          <a:bodyPr wrap="square" lIns="0" tIns="0" rIns="0" bIns="0" rtlCol="0" anchor="t"/>
          <a:lstStyle/>
          <a:p>
            <a:pPr marL="0" indent="0" algn="l">
              <a:lnSpc>
                <a:spcPts val="2000"/>
              </a:lnSpc>
              <a:buNone/>
            </a:pPr>
            <a:r>
              <a:rPr lang="es-CL" sz="1250" noProof="0" dirty="0">
                <a:solidFill>
                  <a:srgbClr val="272525"/>
                </a:solidFill>
                <a:latin typeface="Inter" pitchFamily="34" charset="0"/>
                <a:ea typeface="Inter" pitchFamily="34" charset="-122"/>
                <a:cs typeface="Inter" pitchFamily="34" charset="-120"/>
              </a:rPr>
              <a:t>El proyecto Junta360 Digital tiene un impacto social significativo al digitalizar la gestión de las Juntas de Vecinos, apuntando a una amplia y diversa base de usuarios en el contexto territorial chileno.</a:t>
            </a:r>
            <a:endParaRPr lang="es-CL" sz="1250" noProof="0" dirty="0"/>
          </a:p>
        </p:txBody>
      </p:sp>
      <p:sp>
        <p:nvSpPr>
          <p:cNvPr id="4" name="Shape 2"/>
          <p:cNvSpPr/>
          <p:nvPr/>
        </p:nvSpPr>
        <p:spPr>
          <a:xfrm>
            <a:off x="566261" y="1973818"/>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5" name="Shape 3"/>
          <p:cNvSpPr/>
          <p:nvPr/>
        </p:nvSpPr>
        <p:spPr>
          <a:xfrm>
            <a:off x="589121" y="1996678"/>
            <a:ext cx="647224" cy="1288137"/>
          </a:xfrm>
          <a:prstGeom prst="roundRect">
            <a:avLst>
              <a:gd name="adj" fmla="val 6262"/>
            </a:avLst>
          </a:prstGeom>
          <a:solidFill>
            <a:srgbClr val="DADBF1"/>
          </a:solidFill>
          <a:ln/>
        </p:spPr>
        <p:txBody>
          <a:bodyPr/>
          <a:lstStyle/>
          <a:p>
            <a:endParaRPr lang="es-CL" noProof="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598" y="2519363"/>
            <a:ext cx="242649" cy="242649"/>
          </a:xfrm>
          <a:prstGeom prst="rect">
            <a:avLst/>
          </a:prstGeom>
        </p:spPr>
      </p:pic>
      <p:sp>
        <p:nvSpPr>
          <p:cNvPr id="7" name="Text 4"/>
          <p:cNvSpPr/>
          <p:nvPr/>
        </p:nvSpPr>
        <p:spPr>
          <a:xfrm>
            <a:off x="1398151" y="2158484"/>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Directivos</a:t>
            </a:r>
            <a:endParaRPr lang="es-CL" sz="1550" noProof="0" dirty="0"/>
          </a:p>
        </p:txBody>
      </p:sp>
      <p:sp>
        <p:nvSpPr>
          <p:cNvPr id="8" name="Text 5"/>
          <p:cNvSpPr/>
          <p:nvPr/>
        </p:nvSpPr>
        <p:spPr>
          <a:xfrm>
            <a:off x="1398151" y="2508290"/>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Simplificación de la gestión administrativa y formalización de trámites.</a:t>
            </a:r>
            <a:endParaRPr lang="es-CL" sz="1250" noProof="0" dirty="0"/>
          </a:p>
        </p:txBody>
      </p:sp>
      <p:sp>
        <p:nvSpPr>
          <p:cNvPr id="9" name="Text 6"/>
          <p:cNvSpPr/>
          <p:nvPr/>
        </p:nvSpPr>
        <p:spPr>
          <a:xfrm>
            <a:off x="1398151" y="2864168"/>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Mayor </a:t>
            </a:r>
            <a:r>
              <a:rPr lang="es-CL" sz="1250" b="1" noProof="0" dirty="0">
                <a:solidFill>
                  <a:srgbClr val="272525"/>
                </a:solidFill>
                <a:latin typeface="Inter" pitchFamily="34" charset="0"/>
                <a:ea typeface="Inter" pitchFamily="34" charset="-122"/>
                <a:cs typeface="Inter" pitchFamily="34" charset="-120"/>
              </a:rPr>
              <a:t>eficiencia y centralización</a:t>
            </a:r>
            <a:r>
              <a:rPr lang="es-CL" sz="1250" noProof="0" dirty="0">
                <a:solidFill>
                  <a:srgbClr val="272525"/>
                </a:solidFill>
                <a:latin typeface="Inter" pitchFamily="34" charset="0"/>
                <a:ea typeface="Inter" pitchFamily="34" charset="-122"/>
                <a:cs typeface="Inter" pitchFamily="34" charset="-120"/>
              </a:rPr>
              <a:t>, reduciendo papeleo y tiempo en la gestión de padrones y documentos.</a:t>
            </a:r>
            <a:endParaRPr lang="es-CL" sz="1250" noProof="0" dirty="0"/>
          </a:p>
        </p:txBody>
      </p:sp>
      <p:sp>
        <p:nvSpPr>
          <p:cNvPr id="10" name="Shape 7"/>
          <p:cNvSpPr/>
          <p:nvPr/>
        </p:nvSpPr>
        <p:spPr>
          <a:xfrm>
            <a:off x="566261" y="3469481"/>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11" name="Shape 8"/>
          <p:cNvSpPr/>
          <p:nvPr/>
        </p:nvSpPr>
        <p:spPr>
          <a:xfrm>
            <a:off x="589121" y="3492341"/>
            <a:ext cx="647224" cy="1288137"/>
          </a:xfrm>
          <a:prstGeom prst="roundRect">
            <a:avLst>
              <a:gd name="adj" fmla="val 6262"/>
            </a:avLst>
          </a:prstGeom>
          <a:solidFill>
            <a:srgbClr val="DADBF1"/>
          </a:solidFill>
          <a:ln/>
        </p:spPr>
        <p:txBody>
          <a:bodyPr/>
          <a:lstStyle/>
          <a:p>
            <a:endParaRPr lang="es-CL" noProof="0" dirty="0"/>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598" y="4015026"/>
            <a:ext cx="242649" cy="242649"/>
          </a:xfrm>
          <a:prstGeom prst="rect">
            <a:avLst/>
          </a:prstGeom>
        </p:spPr>
      </p:pic>
      <p:sp>
        <p:nvSpPr>
          <p:cNvPr id="13" name="Text 9"/>
          <p:cNvSpPr/>
          <p:nvPr/>
        </p:nvSpPr>
        <p:spPr>
          <a:xfrm>
            <a:off x="1398151" y="3654147"/>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Adulto Mayores</a:t>
            </a:r>
            <a:endParaRPr lang="es-CL" sz="1550" noProof="0" dirty="0"/>
          </a:p>
        </p:txBody>
      </p:sp>
      <p:sp>
        <p:nvSpPr>
          <p:cNvPr id="14" name="Text 10"/>
          <p:cNvSpPr/>
          <p:nvPr/>
        </p:nvSpPr>
        <p:spPr>
          <a:xfrm>
            <a:off x="1398151" y="4003953"/>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Acceso a trámites esenciales (Certificado de Residencia) y noticias comunitarias.</a:t>
            </a:r>
            <a:endParaRPr lang="es-CL" sz="1250" noProof="0" dirty="0"/>
          </a:p>
        </p:txBody>
      </p:sp>
      <p:sp>
        <p:nvSpPr>
          <p:cNvPr id="15" name="Text 11"/>
          <p:cNvSpPr/>
          <p:nvPr/>
        </p:nvSpPr>
        <p:spPr>
          <a:xfrm>
            <a:off x="1398151" y="4359831"/>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Accesibilidad y comodidad</a:t>
            </a:r>
            <a:r>
              <a:rPr lang="es-CL" sz="1250" noProof="0" dirty="0">
                <a:solidFill>
                  <a:srgbClr val="272525"/>
                </a:solidFill>
                <a:latin typeface="Inter" pitchFamily="34" charset="0"/>
                <a:ea typeface="Inter" pitchFamily="34" charset="-122"/>
                <a:cs typeface="Inter" pitchFamily="34" charset="-120"/>
              </a:rPr>
              <a:t> mediante una interfaz intuitiva que facilita trámites sin necesidad de desplazamiento.</a:t>
            </a:r>
            <a:endParaRPr lang="es-CL" sz="1250" noProof="0" dirty="0"/>
          </a:p>
        </p:txBody>
      </p:sp>
      <p:sp>
        <p:nvSpPr>
          <p:cNvPr id="16" name="Shape 12"/>
          <p:cNvSpPr/>
          <p:nvPr/>
        </p:nvSpPr>
        <p:spPr>
          <a:xfrm>
            <a:off x="566261" y="4965144"/>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17" name="Shape 13"/>
          <p:cNvSpPr/>
          <p:nvPr/>
        </p:nvSpPr>
        <p:spPr>
          <a:xfrm>
            <a:off x="589121" y="4988004"/>
            <a:ext cx="647224" cy="1288137"/>
          </a:xfrm>
          <a:prstGeom prst="roundRect">
            <a:avLst>
              <a:gd name="adj" fmla="val 6262"/>
            </a:avLst>
          </a:prstGeom>
          <a:solidFill>
            <a:srgbClr val="DADBF1"/>
          </a:solidFill>
          <a:ln/>
        </p:spPr>
        <p:txBody>
          <a:bodyPr/>
          <a:lstStyle/>
          <a:p>
            <a:endParaRPr lang="es-CL" noProof="0" dirty="0"/>
          </a:p>
        </p:txBody>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598" y="5510689"/>
            <a:ext cx="242649" cy="242649"/>
          </a:xfrm>
          <a:prstGeom prst="rect">
            <a:avLst/>
          </a:prstGeom>
        </p:spPr>
      </p:pic>
      <p:sp>
        <p:nvSpPr>
          <p:cNvPr id="19" name="Text 14"/>
          <p:cNvSpPr/>
          <p:nvPr/>
        </p:nvSpPr>
        <p:spPr>
          <a:xfrm>
            <a:off x="1398151" y="5149810"/>
            <a:ext cx="2022515"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Adultos</a:t>
            </a:r>
            <a:endParaRPr lang="es-CL" sz="1550" noProof="0" dirty="0"/>
          </a:p>
        </p:txBody>
      </p:sp>
      <p:sp>
        <p:nvSpPr>
          <p:cNvPr id="20" name="Text 15"/>
          <p:cNvSpPr/>
          <p:nvPr/>
        </p:nvSpPr>
        <p:spPr>
          <a:xfrm>
            <a:off x="1398151" y="5499616"/>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Rapidez, comodidad y gestión de trámites fuera del horario laboral.</a:t>
            </a:r>
            <a:endParaRPr lang="es-CL" sz="1250" noProof="0" dirty="0"/>
          </a:p>
        </p:txBody>
      </p:sp>
      <p:sp>
        <p:nvSpPr>
          <p:cNvPr id="21" name="Text 16"/>
          <p:cNvSpPr/>
          <p:nvPr/>
        </p:nvSpPr>
        <p:spPr>
          <a:xfrm>
            <a:off x="1398151" y="5855494"/>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Disponibilidad 24/7</a:t>
            </a:r>
            <a:r>
              <a:rPr lang="es-CL" sz="1250" noProof="0" dirty="0">
                <a:solidFill>
                  <a:srgbClr val="272525"/>
                </a:solidFill>
                <a:latin typeface="Inter" pitchFamily="34" charset="0"/>
                <a:ea typeface="Inter" pitchFamily="34" charset="-122"/>
                <a:cs typeface="Inter" pitchFamily="34" charset="-120"/>
              </a:rPr>
              <a:t> para realizar gestiones críticas y mantenerse informado en cualquier momento.</a:t>
            </a:r>
            <a:endParaRPr lang="es-CL" sz="1250" noProof="0" dirty="0"/>
          </a:p>
        </p:txBody>
      </p:sp>
      <p:sp>
        <p:nvSpPr>
          <p:cNvPr id="22" name="Shape 17"/>
          <p:cNvSpPr/>
          <p:nvPr/>
        </p:nvSpPr>
        <p:spPr>
          <a:xfrm>
            <a:off x="566261" y="6460807"/>
            <a:ext cx="13497877" cy="1333857"/>
          </a:xfrm>
          <a:prstGeom prst="roundRect">
            <a:avLst>
              <a:gd name="adj" fmla="val 5095"/>
            </a:avLst>
          </a:prstGeom>
          <a:solidFill>
            <a:srgbClr val="FFFFFF"/>
          </a:solidFill>
          <a:ln w="22860">
            <a:solidFill>
              <a:srgbClr val="C0C1D7"/>
            </a:solidFill>
            <a:prstDash val="solid"/>
          </a:ln>
        </p:spPr>
        <p:txBody>
          <a:bodyPr/>
          <a:lstStyle/>
          <a:p>
            <a:endParaRPr lang="es-CL" noProof="0" dirty="0"/>
          </a:p>
        </p:txBody>
      </p:sp>
      <p:sp>
        <p:nvSpPr>
          <p:cNvPr id="23" name="Shape 18"/>
          <p:cNvSpPr/>
          <p:nvPr/>
        </p:nvSpPr>
        <p:spPr>
          <a:xfrm>
            <a:off x="589121" y="6483668"/>
            <a:ext cx="647224" cy="1288137"/>
          </a:xfrm>
          <a:prstGeom prst="roundRect">
            <a:avLst>
              <a:gd name="adj" fmla="val 6262"/>
            </a:avLst>
          </a:prstGeom>
          <a:solidFill>
            <a:srgbClr val="DADBF1"/>
          </a:solidFill>
          <a:ln/>
        </p:spPr>
        <p:txBody>
          <a:bodyPr/>
          <a:lstStyle/>
          <a:p>
            <a:endParaRPr lang="es-CL" noProof="0" dirty="0"/>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598" y="7006352"/>
            <a:ext cx="242649" cy="242649"/>
          </a:xfrm>
          <a:prstGeom prst="rect">
            <a:avLst/>
          </a:prstGeom>
        </p:spPr>
      </p:pic>
      <p:sp>
        <p:nvSpPr>
          <p:cNvPr id="25" name="Text 19"/>
          <p:cNvSpPr/>
          <p:nvPr/>
        </p:nvSpPr>
        <p:spPr>
          <a:xfrm>
            <a:off x="1398151" y="6645473"/>
            <a:ext cx="2410658" cy="252770"/>
          </a:xfrm>
          <a:prstGeom prst="rect">
            <a:avLst/>
          </a:prstGeom>
          <a:noFill/>
          <a:ln/>
        </p:spPr>
        <p:txBody>
          <a:bodyPr wrap="none" lIns="0" tIns="0" rIns="0" bIns="0" rtlCol="0" anchor="t"/>
          <a:lstStyle/>
          <a:p>
            <a:pPr marL="0" indent="0" algn="l">
              <a:lnSpc>
                <a:spcPts val="1950"/>
              </a:lnSpc>
              <a:buNone/>
            </a:pPr>
            <a:r>
              <a:rPr lang="es-CL" sz="1550" b="1" noProof="0" dirty="0">
                <a:solidFill>
                  <a:srgbClr val="272525"/>
                </a:solidFill>
                <a:latin typeface="Inter Bold" pitchFamily="34" charset="0"/>
                <a:ea typeface="Inter Bold" pitchFamily="34" charset="-122"/>
                <a:cs typeface="Inter Bold" pitchFamily="34" charset="-120"/>
              </a:rPr>
              <a:t>Jóvenes y Adolescentes</a:t>
            </a:r>
            <a:endParaRPr lang="es-CL" sz="1550" noProof="0" dirty="0"/>
          </a:p>
        </p:txBody>
      </p:sp>
      <p:sp>
        <p:nvSpPr>
          <p:cNvPr id="26" name="Text 20"/>
          <p:cNvSpPr/>
          <p:nvPr/>
        </p:nvSpPr>
        <p:spPr>
          <a:xfrm>
            <a:off x="1398151" y="6995279"/>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Motivación:</a:t>
            </a:r>
            <a:r>
              <a:rPr lang="es-CL" sz="1250" noProof="0" dirty="0">
                <a:solidFill>
                  <a:srgbClr val="272525"/>
                </a:solidFill>
                <a:latin typeface="Inter" pitchFamily="34" charset="0"/>
                <a:ea typeface="Inter" pitchFamily="34" charset="-122"/>
                <a:cs typeface="Inter" pitchFamily="34" charset="-120"/>
              </a:rPr>
              <a:t> Participación activa, conectividad y reserva de espacios comunitarios.</a:t>
            </a:r>
            <a:endParaRPr lang="es-CL" sz="1250" noProof="0" dirty="0"/>
          </a:p>
        </p:txBody>
      </p:sp>
      <p:sp>
        <p:nvSpPr>
          <p:cNvPr id="27" name="Text 21"/>
          <p:cNvSpPr/>
          <p:nvPr/>
        </p:nvSpPr>
        <p:spPr>
          <a:xfrm>
            <a:off x="1398151" y="7351157"/>
            <a:ext cx="12481322" cy="258842"/>
          </a:xfrm>
          <a:prstGeom prst="rect">
            <a:avLst/>
          </a:prstGeom>
          <a:noFill/>
          <a:ln/>
        </p:spPr>
        <p:txBody>
          <a:bodyPr wrap="none" lIns="0" tIns="0" rIns="0" bIns="0" rtlCol="0" anchor="t"/>
          <a:lstStyle/>
          <a:p>
            <a:pPr marL="0" indent="0" algn="l">
              <a:lnSpc>
                <a:spcPts val="2000"/>
              </a:lnSpc>
              <a:buNone/>
            </a:pPr>
            <a:r>
              <a:rPr lang="es-CL" sz="1250" b="1" noProof="0" dirty="0">
                <a:solidFill>
                  <a:srgbClr val="272525"/>
                </a:solidFill>
                <a:latin typeface="Inter" pitchFamily="34" charset="0"/>
                <a:ea typeface="Inter" pitchFamily="34" charset="-122"/>
                <a:cs typeface="Inter" pitchFamily="34" charset="-120"/>
              </a:rPr>
              <a:t>Beneficio:</a:t>
            </a:r>
            <a:r>
              <a:rPr lang="es-CL" sz="1250" noProof="0" dirty="0">
                <a:solidFill>
                  <a:srgbClr val="272525"/>
                </a:solidFill>
                <a:latin typeface="Inter" pitchFamily="34" charset="0"/>
                <a:ea typeface="Inter" pitchFamily="34" charset="-122"/>
                <a:cs typeface="Inter" pitchFamily="34" charset="-120"/>
              </a:rPr>
              <a:t> </a:t>
            </a:r>
            <a:r>
              <a:rPr lang="es-CL" sz="1250" b="1" noProof="0" dirty="0">
                <a:solidFill>
                  <a:srgbClr val="272525"/>
                </a:solidFill>
                <a:latin typeface="Inter" pitchFamily="34" charset="0"/>
                <a:ea typeface="Inter" pitchFamily="34" charset="-122"/>
                <a:cs typeface="Inter" pitchFamily="34" charset="-120"/>
              </a:rPr>
              <a:t>Notificaciones multicanal</a:t>
            </a:r>
            <a:r>
              <a:rPr lang="es-CL" sz="1250" noProof="0" dirty="0">
                <a:solidFill>
                  <a:srgbClr val="272525"/>
                </a:solidFill>
                <a:latin typeface="Inter" pitchFamily="34" charset="0"/>
                <a:ea typeface="Inter" pitchFamily="34" charset="-122"/>
                <a:cs typeface="Inter" pitchFamily="34" charset="-120"/>
              </a:rPr>
              <a:t> que fomentan la participación en proyectos y el uso de servicios interactivos como el calendario.</a:t>
            </a:r>
            <a:endParaRPr lang="es-CL" sz="1250"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a:extLst>
              <a:ext uri="{FF2B5EF4-FFF2-40B4-BE49-F238E27FC236}">
                <a16:creationId xmlns:a16="http://schemas.microsoft.com/office/drawing/2014/main" id="{603EC25A-92BD-64FE-7A8A-35E8722BE7E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461843" y="608052"/>
            <a:ext cx="6377464" cy="412313"/>
          </a:xfrm>
          <a:prstGeom prst="rect">
            <a:avLst/>
          </a:prstGeom>
          <a:noFill/>
          <a:ln/>
        </p:spPr>
        <p:txBody>
          <a:bodyPr wrap="none" lIns="0" tIns="0" rIns="0" bIns="0" rtlCol="0" anchor="t"/>
          <a:lstStyle/>
          <a:p>
            <a:pPr marL="0" indent="0" algn="l">
              <a:lnSpc>
                <a:spcPts val="3200"/>
              </a:lnSpc>
              <a:buNone/>
            </a:pPr>
            <a:r>
              <a:rPr lang="es-CL" sz="2550" b="1" noProof="0" dirty="0">
                <a:solidFill>
                  <a:srgbClr val="000000"/>
                </a:solidFill>
                <a:latin typeface="Inter Bold" pitchFamily="34" charset="0"/>
                <a:ea typeface="Inter Bold" pitchFamily="34" charset="-122"/>
                <a:cs typeface="Inter Bold" pitchFamily="34" charset="-120"/>
              </a:rPr>
              <a:t>Objetivos del Proyecto Junta360 Digital</a:t>
            </a:r>
            <a:endParaRPr lang="es-CL" sz="2550" noProof="0" dirty="0"/>
          </a:p>
        </p:txBody>
      </p:sp>
      <p:sp>
        <p:nvSpPr>
          <p:cNvPr id="3" name="Text 1"/>
          <p:cNvSpPr/>
          <p:nvPr/>
        </p:nvSpPr>
        <p:spPr>
          <a:xfrm>
            <a:off x="461843" y="1284208"/>
            <a:ext cx="13706713" cy="263962"/>
          </a:xfrm>
          <a:prstGeom prst="rect">
            <a:avLst/>
          </a:prstGeom>
          <a:noFill/>
          <a:ln/>
        </p:spPr>
        <p:txBody>
          <a:bodyPr wrap="none" lIns="0" tIns="0" rIns="0" bIns="0" rtlCol="0" anchor="t"/>
          <a:lstStyle/>
          <a:p>
            <a:pPr marL="0" indent="0" algn="l">
              <a:lnSpc>
                <a:spcPts val="2050"/>
              </a:lnSpc>
              <a:buNone/>
            </a:pPr>
            <a:r>
              <a:rPr lang="es-CL" sz="1250" noProof="0" dirty="0">
                <a:solidFill>
                  <a:srgbClr val="272525"/>
                </a:solidFill>
                <a:latin typeface="Inter" pitchFamily="34" charset="0"/>
                <a:ea typeface="Inter" pitchFamily="34" charset="-122"/>
                <a:cs typeface="Inter" pitchFamily="34" charset="-120"/>
              </a:rPr>
              <a:t>Nuestro objetivo primordial es potenciar la gestión de las Juntas de Vecinos, transformando los procesos tradicionales a un entorno digital eficiente y participativo.</a:t>
            </a:r>
            <a:endParaRPr lang="es-CL" sz="1250" noProof="0" dirty="0"/>
          </a:p>
        </p:txBody>
      </p:sp>
      <p:sp>
        <p:nvSpPr>
          <p:cNvPr id="4" name="Shape 2"/>
          <p:cNvSpPr/>
          <p:nvPr/>
        </p:nvSpPr>
        <p:spPr>
          <a:xfrm>
            <a:off x="461843" y="1894403"/>
            <a:ext cx="6787396" cy="1184434"/>
          </a:xfrm>
          <a:prstGeom prst="roundRect">
            <a:avLst>
              <a:gd name="adj" fmla="val 6176"/>
            </a:avLst>
          </a:prstGeom>
          <a:solidFill>
            <a:srgbClr val="FFFFFF"/>
          </a:solidFill>
          <a:ln/>
        </p:spPr>
        <p:txBody>
          <a:bodyPr/>
          <a:lstStyle/>
          <a:p>
            <a:endParaRPr lang="es-CL" noProof="0" dirty="0"/>
          </a:p>
        </p:txBody>
      </p:sp>
      <p:sp>
        <p:nvSpPr>
          <p:cNvPr id="5" name="Shape 3"/>
          <p:cNvSpPr/>
          <p:nvPr/>
        </p:nvSpPr>
        <p:spPr>
          <a:xfrm>
            <a:off x="461843" y="1879163"/>
            <a:ext cx="6787396" cy="60960"/>
          </a:xfrm>
          <a:prstGeom prst="roundRect">
            <a:avLst>
              <a:gd name="adj" fmla="val 90924"/>
            </a:avLst>
          </a:prstGeom>
          <a:solidFill>
            <a:srgbClr val="4950BC"/>
          </a:solidFill>
          <a:ln/>
        </p:spPr>
        <p:txBody>
          <a:bodyPr/>
          <a:lstStyle/>
          <a:p>
            <a:endParaRPr lang="es-CL" noProof="0" dirty="0"/>
          </a:p>
        </p:txBody>
      </p:sp>
      <p:sp>
        <p:nvSpPr>
          <p:cNvPr id="6" name="Shape 4"/>
          <p:cNvSpPr/>
          <p:nvPr/>
        </p:nvSpPr>
        <p:spPr>
          <a:xfrm>
            <a:off x="3657540" y="1696522"/>
            <a:ext cx="395883" cy="395883"/>
          </a:xfrm>
          <a:prstGeom prst="roundRect">
            <a:avLst>
              <a:gd name="adj" fmla="val 230977"/>
            </a:avLst>
          </a:prstGeom>
          <a:solidFill>
            <a:srgbClr val="4950BC"/>
          </a:solidFill>
          <a:ln/>
        </p:spPr>
        <p:txBody>
          <a:bodyPr/>
          <a:lstStyle/>
          <a:p>
            <a:endParaRPr lang="es-CL" noProof="0" dirty="0"/>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6246" y="1815227"/>
            <a:ext cx="158353" cy="158353"/>
          </a:xfrm>
          <a:prstGeom prst="rect">
            <a:avLst/>
          </a:prstGeom>
        </p:spPr>
      </p:pic>
      <p:sp>
        <p:nvSpPr>
          <p:cNvPr id="8" name="Text 5"/>
          <p:cNvSpPr/>
          <p:nvPr/>
        </p:nvSpPr>
        <p:spPr>
          <a:xfrm>
            <a:off x="609005" y="2224326"/>
            <a:ext cx="2028706"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Sistema Web Responsivo</a:t>
            </a:r>
            <a:endParaRPr lang="es-CL" sz="1250" noProof="0" dirty="0"/>
          </a:p>
        </p:txBody>
      </p:sp>
      <p:sp>
        <p:nvSpPr>
          <p:cNvPr id="9" name="Text 6"/>
          <p:cNvSpPr/>
          <p:nvPr/>
        </p:nvSpPr>
        <p:spPr>
          <a:xfrm>
            <a:off x="609005" y="2509718"/>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Diseñar y desarrollar una plataforma web amigable para el registro, solicitud de certificados y participación comunitaria de los vecinos, accesible desde cualquier dispositivo.</a:t>
            </a:r>
            <a:endParaRPr lang="es-CL" sz="1000" noProof="0" dirty="0"/>
          </a:p>
        </p:txBody>
      </p:sp>
      <p:sp>
        <p:nvSpPr>
          <p:cNvPr id="10" name="Shape 7"/>
          <p:cNvSpPr/>
          <p:nvPr/>
        </p:nvSpPr>
        <p:spPr>
          <a:xfrm>
            <a:off x="7381161" y="1894403"/>
            <a:ext cx="6787396" cy="1184434"/>
          </a:xfrm>
          <a:prstGeom prst="roundRect">
            <a:avLst>
              <a:gd name="adj" fmla="val 6176"/>
            </a:avLst>
          </a:prstGeom>
          <a:solidFill>
            <a:srgbClr val="FFFFFF"/>
          </a:solidFill>
          <a:ln/>
        </p:spPr>
        <p:txBody>
          <a:bodyPr/>
          <a:lstStyle/>
          <a:p>
            <a:endParaRPr lang="es-CL" noProof="0" dirty="0"/>
          </a:p>
        </p:txBody>
      </p:sp>
      <p:sp>
        <p:nvSpPr>
          <p:cNvPr id="11" name="Shape 8"/>
          <p:cNvSpPr/>
          <p:nvPr/>
        </p:nvSpPr>
        <p:spPr>
          <a:xfrm>
            <a:off x="7381161" y="1879163"/>
            <a:ext cx="6787396" cy="60960"/>
          </a:xfrm>
          <a:prstGeom prst="roundRect">
            <a:avLst>
              <a:gd name="adj" fmla="val 90924"/>
            </a:avLst>
          </a:prstGeom>
          <a:solidFill>
            <a:srgbClr val="4950BC"/>
          </a:solidFill>
          <a:ln/>
        </p:spPr>
        <p:txBody>
          <a:bodyPr/>
          <a:lstStyle/>
          <a:p>
            <a:endParaRPr lang="es-CL" noProof="0" dirty="0"/>
          </a:p>
        </p:txBody>
      </p:sp>
      <p:sp>
        <p:nvSpPr>
          <p:cNvPr id="12" name="Shape 9"/>
          <p:cNvSpPr/>
          <p:nvPr/>
        </p:nvSpPr>
        <p:spPr>
          <a:xfrm>
            <a:off x="10576858" y="1696522"/>
            <a:ext cx="395883" cy="395883"/>
          </a:xfrm>
          <a:prstGeom prst="roundRect">
            <a:avLst>
              <a:gd name="adj" fmla="val 230977"/>
            </a:avLst>
          </a:prstGeom>
          <a:solidFill>
            <a:srgbClr val="4950BC"/>
          </a:solidFill>
          <a:ln/>
        </p:spPr>
        <p:txBody>
          <a:bodyPr/>
          <a:lstStyle/>
          <a:p>
            <a:endParaRPr lang="es-CL" noProof="0" dirty="0"/>
          </a:p>
        </p:txBody>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95563" y="1815227"/>
            <a:ext cx="158353" cy="158353"/>
          </a:xfrm>
          <a:prstGeom prst="rect">
            <a:avLst/>
          </a:prstGeom>
        </p:spPr>
      </p:pic>
      <p:sp>
        <p:nvSpPr>
          <p:cNvPr id="14" name="Text 10"/>
          <p:cNvSpPr/>
          <p:nvPr/>
        </p:nvSpPr>
        <p:spPr>
          <a:xfrm>
            <a:off x="7528322" y="2224326"/>
            <a:ext cx="2120979"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Módulo de Gestión Interna</a:t>
            </a:r>
            <a:endParaRPr lang="es-CL" sz="1250" noProof="0" dirty="0"/>
          </a:p>
        </p:txBody>
      </p:sp>
      <p:sp>
        <p:nvSpPr>
          <p:cNvPr id="15" name="Text 11"/>
          <p:cNvSpPr/>
          <p:nvPr/>
        </p:nvSpPr>
        <p:spPr>
          <a:xfrm>
            <a:off x="7528322" y="2509718"/>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Implementar una herramienta robusta para que el directorio administre inscripciones, proyectos, documentos, solicitudes y actividades de forma centralizada.</a:t>
            </a:r>
            <a:endParaRPr lang="es-CL" sz="1000" noProof="0" dirty="0"/>
          </a:p>
        </p:txBody>
      </p:sp>
      <p:sp>
        <p:nvSpPr>
          <p:cNvPr id="16" name="Shape 12"/>
          <p:cNvSpPr/>
          <p:nvPr/>
        </p:nvSpPr>
        <p:spPr>
          <a:xfrm>
            <a:off x="461843" y="3408640"/>
            <a:ext cx="6787396" cy="1184434"/>
          </a:xfrm>
          <a:prstGeom prst="roundRect">
            <a:avLst>
              <a:gd name="adj" fmla="val 6176"/>
            </a:avLst>
          </a:prstGeom>
          <a:solidFill>
            <a:srgbClr val="FFFFFF"/>
          </a:solidFill>
          <a:ln/>
        </p:spPr>
        <p:txBody>
          <a:bodyPr/>
          <a:lstStyle/>
          <a:p>
            <a:endParaRPr lang="es-CL" noProof="0" dirty="0"/>
          </a:p>
        </p:txBody>
      </p:sp>
      <p:sp>
        <p:nvSpPr>
          <p:cNvPr id="17" name="Shape 13"/>
          <p:cNvSpPr/>
          <p:nvPr/>
        </p:nvSpPr>
        <p:spPr>
          <a:xfrm>
            <a:off x="461843" y="3393400"/>
            <a:ext cx="6787396" cy="60960"/>
          </a:xfrm>
          <a:prstGeom prst="roundRect">
            <a:avLst>
              <a:gd name="adj" fmla="val 90924"/>
            </a:avLst>
          </a:prstGeom>
          <a:solidFill>
            <a:srgbClr val="4950BC"/>
          </a:solidFill>
          <a:ln/>
        </p:spPr>
        <p:txBody>
          <a:bodyPr/>
          <a:lstStyle/>
          <a:p>
            <a:endParaRPr lang="es-CL" noProof="0" dirty="0"/>
          </a:p>
        </p:txBody>
      </p:sp>
      <p:sp>
        <p:nvSpPr>
          <p:cNvPr id="18" name="Shape 14"/>
          <p:cNvSpPr/>
          <p:nvPr/>
        </p:nvSpPr>
        <p:spPr>
          <a:xfrm>
            <a:off x="3657540" y="3210758"/>
            <a:ext cx="395883" cy="395883"/>
          </a:xfrm>
          <a:prstGeom prst="roundRect">
            <a:avLst>
              <a:gd name="adj" fmla="val 230977"/>
            </a:avLst>
          </a:prstGeom>
          <a:solidFill>
            <a:srgbClr val="4950BC"/>
          </a:solidFill>
          <a:ln/>
        </p:spPr>
        <p:txBody>
          <a:bodyPr/>
          <a:lstStyle/>
          <a:p>
            <a:endParaRPr lang="es-CL" noProof="0" dirty="0"/>
          </a:p>
        </p:txBody>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6246" y="3329464"/>
            <a:ext cx="158353" cy="158353"/>
          </a:xfrm>
          <a:prstGeom prst="rect">
            <a:avLst/>
          </a:prstGeom>
        </p:spPr>
      </p:pic>
      <p:sp>
        <p:nvSpPr>
          <p:cNvPr id="20" name="Text 15"/>
          <p:cNvSpPr/>
          <p:nvPr/>
        </p:nvSpPr>
        <p:spPr>
          <a:xfrm>
            <a:off x="609005" y="3738563"/>
            <a:ext cx="3004661"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Certificados Digitales Automatizados</a:t>
            </a:r>
            <a:endParaRPr lang="es-CL" sz="1250" noProof="0" dirty="0"/>
          </a:p>
        </p:txBody>
      </p:sp>
      <p:sp>
        <p:nvSpPr>
          <p:cNvPr id="21" name="Text 16"/>
          <p:cNvSpPr/>
          <p:nvPr/>
        </p:nvSpPr>
        <p:spPr>
          <a:xfrm>
            <a:off x="609005" y="4023955"/>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Automatizar la solicitud y emisión de certificados de residencia, enviándolos digitalmente por correo electrónico para mayor agilidad y comodidad.</a:t>
            </a:r>
            <a:endParaRPr lang="es-CL" sz="1000" noProof="0" dirty="0"/>
          </a:p>
        </p:txBody>
      </p:sp>
      <p:sp>
        <p:nvSpPr>
          <p:cNvPr id="22" name="Shape 17"/>
          <p:cNvSpPr/>
          <p:nvPr/>
        </p:nvSpPr>
        <p:spPr>
          <a:xfrm>
            <a:off x="7381161" y="3408640"/>
            <a:ext cx="6787396" cy="1184434"/>
          </a:xfrm>
          <a:prstGeom prst="roundRect">
            <a:avLst>
              <a:gd name="adj" fmla="val 6176"/>
            </a:avLst>
          </a:prstGeom>
          <a:solidFill>
            <a:srgbClr val="FFFFFF"/>
          </a:solidFill>
          <a:ln/>
        </p:spPr>
        <p:txBody>
          <a:bodyPr/>
          <a:lstStyle/>
          <a:p>
            <a:endParaRPr lang="es-CL" noProof="0" dirty="0"/>
          </a:p>
        </p:txBody>
      </p:sp>
      <p:sp>
        <p:nvSpPr>
          <p:cNvPr id="23" name="Shape 18"/>
          <p:cNvSpPr/>
          <p:nvPr/>
        </p:nvSpPr>
        <p:spPr>
          <a:xfrm>
            <a:off x="7381161" y="3393400"/>
            <a:ext cx="6787396" cy="60960"/>
          </a:xfrm>
          <a:prstGeom prst="roundRect">
            <a:avLst>
              <a:gd name="adj" fmla="val 90924"/>
            </a:avLst>
          </a:prstGeom>
          <a:solidFill>
            <a:srgbClr val="4950BC"/>
          </a:solidFill>
          <a:ln/>
        </p:spPr>
        <p:txBody>
          <a:bodyPr/>
          <a:lstStyle/>
          <a:p>
            <a:endParaRPr lang="es-CL" noProof="0" dirty="0"/>
          </a:p>
        </p:txBody>
      </p:sp>
      <p:sp>
        <p:nvSpPr>
          <p:cNvPr id="24" name="Shape 19"/>
          <p:cNvSpPr/>
          <p:nvPr/>
        </p:nvSpPr>
        <p:spPr>
          <a:xfrm>
            <a:off x="10576858" y="3210758"/>
            <a:ext cx="395883" cy="395883"/>
          </a:xfrm>
          <a:prstGeom prst="roundRect">
            <a:avLst>
              <a:gd name="adj" fmla="val 230977"/>
            </a:avLst>
          </a:prstGeom>
          <a:solidFill>
            <a:srgbClr val="4950BC"/>
          </a:solidFill>
          <a:ln/>
        </p:spPr>
        <p:txBody>
          <a:bodyPr/>
          <a:lstStyle/>
          <a:p>
            <a:endParaRPr lang="es-CL" noProof="0" dirty="0"/>
          </a:p>
        </p:txBody>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95563" y="3329464"/>
            <a:ext cx="158353" cy="158353"/>
          </a:xfrm>
          <a:prstGeom prst="rect">
            <a:avLst/>
          </a:prstGeom>
        </p:spPr>
      </p:pic>
      <p:sp>
        <p:nvSpPr>
          <p:cNvPr id="26" name="Text 20"/>
          <p:cNvSpPr/>
          <p:nvPr/>
        </p:nvSpPr>
        <p:spPr>
          <a:xfrm>
            <a:off x="7528322" y="3738563"/>
            <a:ext cx="2267188"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Gestión Digital de Proyectos</a:t>
            </a:r>
            <a:endParaRPr lang="es-CL" sz="1250" noProof="0" dirty="0"/>
          </a:p>
        </p:txBody>
      </p:sp>
      <p:sp>
        <p:nvSpPr>
          <p:cNvPr id="27" name="Text 21"/>
          <p:cNvSpPr/>
          <p:nvPr/>
        </p:nvSpPr>
        <p:spPr>
          <a:xfrm>
            <a:off x="7528322" y="4023955"/>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Desarrollar un sistema para la postulación y seguimiento de proyectos vecinales, facilitando la transparencia y el progreso de las iniciativas.</a:t>
            </a:r>
            <a:endParaRPr lang="es-CL" sz="1000" noProof="0" dirty="0"/>
          </a:p>
        </p:txBody>
      </p:sp>
      <p:sp>
        <p:nvSpPr>
          <p:cNvPr id="28" name="Shape 22"/>
          <p:cNvSpPr/>
          <p:nvPr/>
        </p:nvSpPr>
        <p:spPr>
          <a:xfrm>
            <a:off x="461843" y="4922877"/>
            <a:ext cx="6787396" cy="1184434"/>
          </a:xfrm>
          <a:prstGeom prst="roundRect">
            <a:avLst>
              <a:gd name="adj" fmla="val 6176"/>
            </a:avLst>
          </a:prstGeom>
          <a:solidFill>
            <a:srgbClr val="FFFFFF"/>
          </a:solidFill>
          <a:ln/>
        </p:spPr>
        <p:txBody>
          <a:bodyPr/>
          <a:lstStyle/>
          <a:p>
            <a:endParaRPr lang="es-CL" noProof="0" dirty="0"/>
          </a:p>
        </p:txBody>
      </p:sp>
      <p:sp>
        <p:nvSpPr>
          <p:cNvPr id="29" name="Shape 23"/>
          <p:cNvSpPr/>
          <p:nvPr/>
        </p:nvSpPr>
        <p:spPr>
          <a:xfrm>
            <a:off x="461843" y="4907637"/>
            <a:ext cx="6787396" cy="60960"/>
          </a:xfrm>
          <a:prstGeom prst="roundRect">
            <a:avLst>
              <a:gd name="adj" fmla="val 90924"/>
            </a:avLst>
          </a:prstGeom>
          <a:solidFill>
            <a:srgbClr val="4950BC"/>
          </a:solidFill>
          <a:ln/>
        </p:spPr>
        <p:txBody>
          <a:bodyPr/>
          <a:lstStyle/>
          <a:p>
            <a:endParaRPr lang="es-CL" noProof="0" dirty="0"/>
          </a:p>
        </p:txBody>
      </p:sp>
      <p:sp>
        <p:nvSpPr>
          <p:cNvPr id="30" name="Shape 24"/>
          <p:cNvSpPr/>
          <p:nvPr/>
        </p:nvSpPr>
        <p:spPr>
          <a:xfrm>
            <a:off x="3657540" y="4724995"/>
            <a:ext cx="395883" cy="395883"/>
          </a:xfrm>
          <a:prstGeom prst="roundRect">
            <a:avLst>
              <a:gd name="adj" fmla="val 230977"/>
            </a:avLst>
          </a:prstGeom>
          <a:solidFill>
            <a:srgbClr val="4950BC"/>
          </a:solidFill>
          <a:ln/>
        </p:spPr>
        <p:txBody>
          <a:bodyPr/>
          <a:lstStyle/>
          <a:p>
            <a:endParaRPr lang="es-CL" noProof="0" dirty="0"/>
          </a:p>
        </p:txBody>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76246" y="4843701"/>
            <a:ext cx="158353" cy="158353"/>
          </a:xfrm>
          <a:prstGeom prst="rect">
            <a:avLst/>
          </a:prstGeom>
        </p:spPr>
      </p:pic>
      <p:sp>
        <p:nvSpPr>
          <p:cNvPr id="32" name="Text 25"/>
          <p:cNvSpPr/>
          <p:nvPr/>
        </p:nvSpPr>
        <p:spPr>
          <a:xfrm>
            <a:off x="609005" y="5252799"/>
            <a:ext cx="2057638"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Notificaciones Multicanal</a:t>
            </a:r>
            <a:endParaRPr lang="es-CL" sz="1250" noProof="0" dirty="0"/>
          </a:p>
        </p:txBody>
      </p:sp>
      <p:sp>
        <p:nvSpPr>
          <p:cNvPr id="33" name="Text 26"/>
          <p:cNvSpPr/>
          <p:nvPr/>
        </p:nvSpPr>
        <p:spPr>
          <a:xfrm>
            <a:off x="609005" y="5538192"/>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Integrar un módulo de notificaciones eficaz vía correo electrónico y WhatsApp, asegurando que la información clave llegue a todos los vecinos.</a:t>
            </a:r>
            <a:endParaRPr lang="es-CL" sz="1000" noProof="0" dirty="0"/>
          </a:p>
        </p:txBody>
      </p:sp>
      <p:sp>
        <p:nvSpPr>
          <p:cNvPr id="34" name="Shape 27"/>
          <p:cNvSpPr/>
          <p:nvPr/>
        </p:nvSpPr>
        <p:spPr>
          <a:xfrm>
            <a:off x="7381161" y="4922877"/>
            <a:ext cx="6787396" cy="1184434"/>
          </a:xfrm>
          <a:prstGeom prst="roundRect">
            <a:avLst>
              <a:gd name="adj" fmla="val 6176"/>
            </a:avLst>
          </a:prstGeom>
          <a:solidFill>
            <a:srgbClr val="FFFFFF"/>
          </a:solidFill>
          <a:ln/>
        </p:spPr>
        <p:txBody>
          <a:bodyPr/>
          <a:lstStyle/>
          <a:p>
            <a:endParaRPr lang="es-CL" noProof="0" dirty="0"/>
          </a:p>
        </p:txBody>
      </p:sp>
      <p:sp>
        <p:nvSpPr>
          <p:cNvPr id="35" name="Shape 28"/>
          <p:cNvSpPr/>
          <p:nvPr/>
        </p:nvSpPr>
        <p:spPr>
          <a:xfrm>
            <a:off x="7381161" y="4907637"/>
            <a:ext cx="6787396" cy="60960"/>
          </a:xfrm>
          <a:prstGeom prst="roundRect">
            <a:avLst>
              <a:gd name="adj" fmla="val 90924"/>
            </a:avLst>
          </a:prstGeom>
          <a:solidFill>
            <a:srgbClr val="4950BC"/>
          </a:solidFill>
          <a:ln/>
        </p:spPr>
        <p:txBody>
          <a:bodyPr/>
          <a:lstStyle/>
          <a:p>
            <a:endParaRPr lang="es-CL" noProof="0" dirty="0"/>
          </a:p>
        </p:txBody>
      </p:sp>
      <p:sp>
        <p:nvSpPr>
          <p:cNvPr id="36" name="Shape 29"/>
          <p:cNvSpPr/>
          <p:nvPr/>
        </p:nvSpPr>
        <p:spPr>
          <a:xfrm>
            <a:off x="10576858" y="4724995"/>
            <a:ext cx="395883" cy="395883"/>
          </a:xfrm>
          <a:prstGeom prst="roundRect">
            <a:avLst>
              <a:gd name="adj" fmla="val 230977"/>
            </a:avLst>
          </a:prstGeom>
          <a:solidFill>
            <a:srgbClr val="4950BC"/>
          </a:solidFill>
          <a:ln/>
        </p:spPr>
        <p:txBody>
          <a:bodyPr/>
          <a:lstStyle/>
          <a:p>
            <a:endParaRPr lang="es-CL" noProof="0" dirty="0"/>
          </a:p>
        </p:txBody>
      </p:sp>
      <p:pic>
        <p:nvPicPr>
          <p:cNvPr id="37"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95563" y="4843701"/>
            <a:ext cx="158353" cy="158353"/>
          </a:xfrm>
          <a:prstGeom prst="rect">
            <a:avLst/>
          </a:prstGeom>
        </p:spPr>
      </p:pic>
      <p:sp>
        <p:nvSpPr>
          <p:cNvPr id="38" name="Text 30"/>
          <p:cNvSpPr/>
          <p:nvPr/>
        </p:nvSpPr>
        <p:spPr>
          <a:xfrm>
            <a:off x="7528322" y="5252799"/>
            <a:ext cx="1780223"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Calendario Interactivo</a:t>
            </a:r>
            <a:endParaRPr lang="es-CL" sz="1250" noProof="0" dirty="0"/>
          </a:p>
        </p:txBody>
      </p:sp>
      <p:sp>
        <p:nvSpPr>
          <p:cNvPr id="39" name="Text 31"/>
          <p:cNvSpPr/>
          <p:nvPr/>
        </p:nvSpPr>
        <p:spPr>
          <a:xfrm>
            <a:off x="7528322" y="5538192"/>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Incorporar un calendario para gestionar y reservar espacios comunitarios, promoviendo el uso eficiente de los recursos de la junta.</a:t>
            </a:r>
            <a:endParaRPr lang="es-CL" sz="1000" noProof="0" dirty="0"/>
          </a:p>
        </p:txBody>
      </p:sp>
      <p:sp>
        <p:nvSpPr>
          <p:cNvPr id="40" name="Shape 32"/>
          <p:cNvSpPr/>
          <p:nvPr/>
        </p:nvSpPr>
        <p:spPr>
          <a:xfrm>
            <a:off x="461843" y="6437114"/>
            <a:ext cx="6787396" cy="1184434"/>
          </a:xfrm>
          <a:prstGeom prst="roundRect">
            <a:avLst>
              <a:gd name="adj" fmla="val 6176"/>
            </a:avLst>
          </a:prstGeom>
          <a:solidFill>
            <a:srgbClr val="FFFFFF"/>
          </a:solidFill>
          <a:ln/>
        </p:spPr>
        <p:txBody>
          <a:bodyPr/>
          <a:lstStyle/>
          <a:p>
            <a:endParaRPr lang="es-CL" noProof="0" dirty="0"/>
          </a:p>
        </p:txBody>
      </p:sp>
      <p:sp>
        <p:nvSpPr>
          <p:cNvPr id="41" name="Shape 33"/>
          <p:cNvSpPr/>
          <p:nvPr/>
        </p:nvSpPr>
        <p:spPr>
          <a:xfrm>
            <a:off x="461843" y="6421874"/>
            <a:ext cx="6787396" cy="60960"/>
          </a:xfrm>
          <a:prstGeom prst="roundRect">
            <a:avLst>
              <a:gd name="adj" fmla="val 90924"/>
            </a:avLst>
          </a:prstGeom>
          <a:solidFill>
            <a:srgbClr val="4950BC"/>
          </a:solidFill>
          <a:ln/>
        </p:spPr>
        <p:txBody>
          <a:bodyPr/>
          <a:lstStyle/>
          <a:p>
            <a:endParaRPr lang="es-CL" noProof="0" dirty="0"/>
          </a:p>
        </p:txBody>
      </p:sp>
      <p:sp>
        <p:nvSpPr>
          <p:cNvPr id="42" name="Shape 34"/>
          <p:cNvSpPr/>
          <p:nvPr/>
        </p:nvSpPr>
        <p:spPr>
          <a:xfrm>
            <a:off x="3657540" y="6239232"/>
            <a:ext cx="395883" cy="395883"/>
          </a:xfrm>
          <a:prstGeom prst="roundRect">
            <a:avLst>
              <a:gd name="adj" fmla="val 230977"/>
            </a:avLst>
          </a:prstGeom>
          <a:solidFill>
            <a:srgbClr val="4950BC"/>
          </a:solidFill>
          <a:ln/>
        </p:spPr>
        <p:txBody>
          <a:bodyPr/>
          <a:lstStyle/>
          <a:p>
            <a:endParaRPr lang="es-CL" noProof="0" dirty="0"/>
          </a:p>
        </p:txBody>
      </p:sp>
      <p:pic>
        <p:nvPicPr>
          <p:cNvPr id="43"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76246" y="6357938"/>
            <a:ext cx="158353" cy="158353"/>
          </a:xfrm>
          <a:prstGeom prst="rect">
            <a:avLst/>
          </a:prstGeom>
        </p:spPr>
      </p:pic>
      <p:sp>
        <p:nvSpPr>
          <p:cNvPr id="44" name="Text 35"/>
          <p:cNvSpPr/>
          <p:nvPr/>
        </p:nvSpPr>
        <p:spPr>
          <a:xfrm>
            <a:off x="609005" y="6767036"/>
            <a:ext cx="2137767"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Portal de Noticias y Avisos</a:t>
            </a:r>
            <a:endParaRPr lang="es-CL" sz="1250" noProof="0" dirty="0"/>
          </a:p>
        </p:txBody>
      </p:sp>
      <p:sp>
        <p:nvSpPr>
          <p:cNvPr id="45" name="Text 36"/>
          <p:cNvSpPr/>
          <p:nvPr/>
        </p:nvSpPr>
        <p:spPr>
          <a:xfrm>
            <a:off x="609005" y="7052429"/>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Publicar noticias y avisos comunitarios en un portal público dedicado, fomentando la transparencia y manteniendo informada a la comunidad.</a:t>
            </a:r>
            <a:endParaRPr lang="es-CL" sz="1000" noProof="0" dirty="0"/>
          </a:p>
        </p:txBody>
      </p:sp>
      <p:sp>
        <p:nvSpPr>
          <p:cNvPr id="46" name="Shape 37"/>
          <p:cNvSpPr/>
          <p:nvPr/>
        </p:nvSpPr>
        <p:spPr>
          <a:xfrm>
            <a:off x="7381161" y="6437114"/>
            <a:ext cx="6787396" cy="1184434"/>
          </a:xfrm>
          <a:prstGeom prst="roundRect">
            <a:avLst>
              <a:gd name="adj" fmla="val 6176"/>
            </a:avLst>
          </a:prstGeom>
          <a:solidFill>
            <a:srgbClr val="FFFFFF"/>
          </a:solidFill>
          <a:ln/>
        </p:spPr>
        <p:txBody>
          <a:bodyPr/>
          <a:lstStyle/>
          <a:p>
            <a:endParaRPr lang="es-CL" noProof="0" dirty="0"/>
          </a:p>
        </p:txBody>
      </p:sp>
      <p:sp>
        <p:nvSpPr>
          <p:cNvPr id="47" name="Shape 38"/>
          <p:cNvSpPr/>
          <p:nvPr/>
        </p:nvSpPr>
        <p:spPr>
          <a:xfrm>
            <a:off x="7381161" y="6421874"/>
            <a:ext cx="6787396" cy="60960"/>
          </a:xfrm>
          <a:prstGeom prst="roundRect">
            <a:avLst>
              <a:gd name="adj" fmla="val 90924"/>
            </a:avLst>
          </a:prstGeom>
          <a:solidFill>
            <a:srgbClr val="4950BC"/>
          </a:solidFill>
          <a:ln/>
        </p:spPr>
        <p:txBody>
          <a:bodyPr/>
          <a:lstStyle/>
          <a:p>
            <a:endParaRPr lang="es-CL" noProof="0" dirty="0"/>
          </a:p>
        </p:txBody>
      </p:sp>
      <p:sp>
        <p:nvSpPr>
          <p:cNvPr id="48" name="Shape 39"/>
          <p:cNvSpPr/>
          <p:nvPr/>
        </p:nvSpPr>
        <p:spPr>
          <a:xfrm>
            <a:off x="10576858" y="6239232"/>
            <a:ext cx="395883" cy="395883"/>
          </a:xfrm>
          <a:prstGeom prst="roundRect">
            <a:avLst>
              <a:gd name="adj" fmla="val 230977"/>
            </a:avLst>
          </a:prstGeom>
          <a:solidFill>
            <a:srgbClr val="4950BC"/>
          </a:solidFill>
          <a:ln/>
        </p:spPr>
        <p:txBody>
          <a:bodyPr/>
          <a:lstStyle/>
          <a:p>
            <a:endParaRPr lang="es-CL" noProof="0" dirty="0"/>
          </a:p>
        </p:txBody>
      </p:sp>
      <p:pic>
        <p:nvPicPr>
          <p:cNvPr id="49"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95563" y="6357938"/>
            <a:ext cx="158353" cy="158353"/>
          </a:xfrm>
          <a:prstGeom prst="rect">
            <a:avLst/>
          </a:prstGeom>
        </p:spPr>
      </p:pic>
      <p:sp>
        <p:nvSpPr>
          <p:cNvPr id="50" name="Text 40"/>
          <p:cNvSpPr/>
          <p:nvPr/>
        </p:nvSpPr>
        <p:spPr>
          <a:xfrm>
            <a:off x="7528322" y="6767036"/>
            <a:ext cx="1649611" cy="206216"/>
          </a:xfrm>
          <a:prstGeom prst="rect">
            <a:avLst/>
          </a:prstGeom>
          <a:noFill/>
          <a:ln/>
        </p:spPr>
        <p:txBody>
          <a:bodyPr wrap="none" lIns="0" tIns="0" rIns="0" bIns="0" rtlCol="0" anchor="t"/>
          <a:lstStyle/>
          <a:p>
            <a:pPr marL="0" indent="0" algn="l">
              <a:lnSpc>
                <a:spcPts val="1600"/>
              </a:lnSpc>
              <a:buNone/>
            </a:pPr>
            <a:r>
              <a:rPr lang="es-CL" sz="1250" b="1" noProof="0" dirty="0">
                <a:solidFill>
                  <a:srgbClr val="272525"/>
                </a:solidFill>
                <a:latin typeface="Inter Bold" pitchFamily="34" charset="0"/>
                <a:ea typeface="Inter Bold" pitchFamily="34" charset="-122"/>
                <a:cs typeface="Inter Bold" pitchFamily="34" charset="-120"/>
              </a:rPr>
              <a:t>Usabilidad Intuitiva</a:t>
            </a:r>
            <a:endParaRPr lang="es-CL" sz="1250" noProof="0" dirty="0"/>
          </a:p>
        </p:txBody>
      </p:sp>
      <p:sp>
        <p:nvSpPr>
          <p:cNvPr id="51" name="Text 41"/>
          <p:cNvSpPr/>
          <p:nvPr/>
        </p:nvSpPr>
        <p:spPr>
          <a:xfrm>
            <a:off x="7528322" y="7052429"/>
            <a:ext cx="6493073" cy="421958"/>
          </a:xfrm>
          <a:prstGeom prst="rect">
            <a:avLst/>
          </a:prstGeom>
          <a:noFill/>
          <a:ln/>
        </p:spPr>
        <p:txBody>
          <a:bodyPr wrap="square" lIns="0" tIns="0" rIns="0" bIns="0" rtlCol="0" anchor="t"/>
          <a:lstStyle/>
          <a:p>
            <a:pPr marL="0" indent="0" algn="l">
              <a:lnSpc>
                <a:spcPts val="1650"/>
              </a:lnSpc>
              <a:buNone/>
            </a:pPr>
            <a:r>
              <a:rPr lang="es-CL" sz="1000" noProof="0" dirty="0">
                <a:solidFill>
                  <a:srgbClr val="272525"/>
                </a:solidFill>
                <a:latin typeface="Inter" pitchFamily="34" charset="0"/>
                <a:ea typeface="Inter" pitchFamily="34" charset="-122"/>
                <a:cs typeface="Inter" pitchFamily="34" charset="-120"/>
              </a:rPr>
              <a:t>Aplicar buenas prácticas de usabilidad en todo el sistema para garantizar una experiencia de usuario sencilla, eficiente y accesible para todos.</a:t>
            </a:r>
            <a:endParaRPr lang="es-CL" sz="1000" noProof="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F595B42C-FA9E-2A32-6049-F112E2349BD0}"/>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Metodología: Modelo Cascada</a:t>
            </a:r>
            <a:endParaRPr lang="es-CL" sz="3550" noProof="0" dirty="0"/>
          </a:p>
        </p:txBody>
      </p:sp>
      <p:sp>
        <p:nvSpPr>
          <p:cNvPr id="4" name="Shape 1"/>
          <p:cNvSpPr/>
          <p:nvPr/>
        </p:nvSpPr>
        <p:spPr>
          <a:xfrm>
            <a:off x="793790" y="2065853"/>
            <a:ext cx="7556421" cy="5486876"/>
          </a:xfrm>
          <a:prstGeom prst="roundRect">
            <a:avLst>
              <a:gd name="adj" fmla="val 1736"/>
            </a:avLst>
          </a:prstGeom>
          <a:solidFill>
            <a:srgbClr val="DADBF1"/>
          </a:solidFill>
          <a:ln w="7620">
            <a:solidFill>
              <a:srgbClr val="C0C1D7"/>
            </a:solidFill>
            <a:prstDash val="solid"/>
          </a:ln>
        </p:spPr>
        <p:txBody>
          <a:bodyPr/>
          <a:lstStyle/>
          <a:p>
            <a:endParaRPr lang="es-CL" noProof="0" dirty="0"/>
          </a:p>
        </p:txBody>
      </p:sp>
      <p:sp>
        <p:nvSpPr>
          <p:cNvPr id="5" name="Shape 2"/>
          <p:cNvSpPr/>
          <p:nvPr/>
        </p:nvSpPr>
        <p:spPr>
          <a:xfrm>
            <a:off x="801410" y="2073473"/>
            <a:ext cx="7541181" cy="2735818"/>
          </a:xfrm>
          <a:prstGeom prst="roundRect">
            <a:avLst>
              <a:gd name="adj" fmla="val 3482"/>
            </a:avLst>
          </a:prstGeom>
          <a:solidFill>
            <a:srgbClr val="DADBF1"/>
          </a:solidFill>
          <a:ln/>
        </p:spPr>
        <p:txBody>
          <a:bodyPr/>
          <a:lstStyle/>
          <a:p>
            <a:endParaRPr lang="es-CL" noProof="0" dirty="0"/>
          </a:p>
        </p:txBody>
      </p:sp>
      <p:sp>
        <p:nvSpPr>
          <p:cNvPr id="6" name="Text 3"/>
          <p:cNvSpPr/>
          <p:nvPr/>
        </p:nvSpPr>
        <p:spPr>
          <a:xfrm>
            <a:off x="1028224" y="2300288"/>
            <a:ext cx="4049554"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Elección del Modelo Cascada</a:t>
            </a:r>
            <a:endParaRPr lang="es-CL" sz="2200" noProof="0" dirty="0"/>
          </a:p>
        </p:txBody>
      </p:sp>
      <p:sp>
        <p:nvSpPr>
          <p:cNvPr id="7" name="Text 4"/>
          <p:cNvSpPr/>
          <p:nvPr/>
        </p:nvSpPr>
        <p:spPr>
          <a:xfrm>
            <a:off x="1028224" y="2790706"/>
            <a:ext cx="7087553"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Adopté el Modelo Cascada por su naturaleza secuencial y estructurada, ideal para proyectos con requisitos bien definidos y poca ambigüedad inicial. Esto permitió una planificación rigurosa y un seguimiento claro del progreso.</a:t>
            </a:r>
            <a:endParaRPr lang="es-CL" sz="1750" noProof="0" dirty="0"/>
          </a:p>
        </p:txBody>
      </p:sp>
      <p:sp>
        <p:nvSpPr>
          <p:cNvPr id="8" name="Shape 5"/>
          <p:cNvSpPr/>
          <p:nvPr/>
        </p:nvSpPr>
        <p:spPr>
          <a:xfrm>
            <a:off x="801410" y="4809292"/>
            <a:ext cx="7541181" cy="2735818"/>
          </a:xfrm>
          <a:prstGeom prst="rect">
            <a:avLst/>
          </a:prstGeom>
          <a:solidFill>
            <a:srgbClr val="DADBF1"/>
          </a:solidFill>
          <a:ln/>
        </p:spPr>
        <p:txBody>
          <a:bodyPr/>
          <a:lstStyle/>
          <a:p>
            <a:endParaRPr lang="es-CL" noProof="0" dirty="0"/>
          </a:p>
        </p:txBody>
      </p:sp>
      <p:sp>
        <p:nvSpPr>
          <p:cNvPr id="9" name="Shape 6"/>
          <p:cNvSpPr/>
          <p:nvPr/>
        </p:nvSpPr>
        <p:spPr>
          <a:xfrm>
            <a:off x="801410" y="4809292"/>
            <a:ext cx="7541181" cy="30480"/>
          </a:xfrm>
          <a:prstGeom prst="roundRect">
            <a:avLst>
              <a:gd name="adj" fmla="val 312558"/>
            </a:avLst>
          </a:prstGeom>
          <a:solidFill>
            <a:srgbClr val="C0C1D7"/>
          </a:solidFill>
          <a:ln/>
        </p:spPr>
        <p:txBody>
          <a:bodyPr/>
          <a:lstStyle/>
          <a:p>
            <a:endParaRPr lang="es-CL" noProof="0" dirty="0"/>
          </a:p>
        </p:txBody>
      </p:sp>
      <p:sp>
        <p:nvSpPr>
          <p:cNvPr id="10" name="Shape 7"/>
          <p:cNvSpPr/>
          <p:nvPr/>
        </p:nvSpPr>
        <p:spPr>
          <a:xfrm>
            <a:off x="4288393" y="4541044"/>
            <a:ext cx="566976" cy="566976"/>
          </a:xfrm>
          <a:prstGeom prst="roundRect">
            <a:avLst>
              <a:gd name="adj" fmla="val 16803"/>
            </a:avLst>
          </a:prstGeom>
          <a:solidFill>
            <a:srgbClr val="FFFFFF"/>
          </a:solidFill>
          <a:ln w="30480">
            <a:solidFill>
              <a:srgbClr val="C0C1D7"/>
            </a:solidFill>
            <a:prstDash val="solid"/>
          </a:ln>
        </p:spPr>
        <p:txBody>
          <a:bodyPr/>
          <a:lstStyle/>
          <a:p>
            <a:endParaRPr lang="es-CL" noProof="0" dirty="0"/>
          </a:p>
        </p:txBody>
      </p:sp>
      <p:pic>
        <p:nvPicPr>
          <p:cNvPr id="11" name="Image 1" descr="preencoded.png"/>
          <p:cNvPicPr>
            <a:picLocks noChangeAspect="1"/>
          </p:cNvPicPr>
          <p:nvPr/>
        </p:nvPicPr>
        <p:blipFill>
          <a:blip r:embed="rId4"/>
          <a:stretch>
            <a:fillRect/>
          </a:stretch>
        </p:blipFill>
        <p:spPr>
          <a:xfrm>
            <a:off x="4430078" y="4647367"/>
            <a:ext cx="283488" cy="354330"/>
          </a:xfrm>
          <a:prstGeom prst="rect">
            <a:avLst/>
          </a:prstGeom>
        </p:spPr>
      </p:pic>
      <p:sp>
        <p:nvSpPr>
          <p:cNvPr id="12" name="Text 8"/>
          <p:cNvSpPr/>
          <p:nvPr/>
        </p:nvSpPr>
        <p:spPr>
          <a:xfrm>
            <a:off x="1028224" y="5376267"/>
            <a:ext cx="5129808" cy="354330"/>
          </a:xfrm>
          <a:prstGeom prst="rect">
            <a:avLst/>
          </a:prstGeom>
          <a:noFill/>
          <a:ln/>
        </p:spPr>
        <p:txBody>
          <a:bodyPr wrap="none" lIns="0" tIns="0" rIns="0" bIns="0" rtlCol="0" anchor="t"/>
          <a:lstStyle/>
          <a:p>
            <a:pPr marL="0" indent="0" algn="l">
              <a:lnSpc>
                <a:spcPts val="2750"/>
              </a:lnSpc>
              <a:buNone/>
            </a:pPr>
            <a:r>
              <a:rPr lang="es-CL" sz="2200" b="1" noProof="0" dirty="0">
                <a:solidFill>
                  <a:srgbClr val="272525"/>
                </a:solidFill>
                <a:latin typeface="Inter Bold" pitchFamily="34" charset="0"/>
                <a:ea typeface="Inter Bold" pitchFamily="34" charset="-122"/>
                <a:cs typeface="Inter Bold" pitchFamily="34" charset="-120"/>
              </a:rPr>
              <a:t>Fase de Pruebas Completa al 100%</a:t>
            </a:r>
            <a:endParaRPr lang="es-CL" sz="2200" noProof="0" dirty="0"/>
          </a:p>
        </p:txBody>
      </p:sp>
      <p:sp>
        <p:nvSpPr>
          <p:cNvPr id="13" name="Text 9"/>
          <p:cNvSpPr/>
          <p:nvPr/>
        </p:nvSpPr>
        <p:spPr>
          <a:xfrm>
            <a:off x="1028224" y="5866686"/>
            <a:ext cx="7087553" cy="1451610"/>
          </a:xfrm>
          <a:prstGeom prst="rect">
            <a:avLst/>
          </a:prstGeom>
          <a:noFill/>
          <a:ln/>
        </p:spPr>
        <p:txBody>
          <a:bodyPr wrap="square" lIns="0" tIns="0" rIns="0" bIns="0" rtlCol="0" anchor="t"/>
          <a:lstStyle/>
          <a:p>
            <a:pPr marL="0" indent="0" algn="l">
              <a:lnSpc>
                <a:spcPts val="2850"/>
              </a:lnSpc>
              <a:buNone/>
            </a:pPr>
            <a:r>
              <a:rPr lang="es-CL" sz="1750" noProof="0" dirty="0">
                <a:solidFill>
                  <a:srgbClr val="272525"/>
                </a:solidFill>
                <a:latin typeface="Inter" pitchFamily="34" charset="0"/>
                <a:ea typeface="Inter" pitchFamily="34" charset="-122"/>
                <a:cs typeface="Inter" pitchFamily="34" charset="-120"/>
              </a:rPr>
              <a:t>Hemos completado exitosamente la fase de Prueba, cumpliendo todos los hitos y especificaciones. Esta etapa abarcó desde la codificación hasta las primeras pruebas unitarias, asegurando la robustez de la base del sistema.</a:t>
            </a:r>
            <a:endParaRPr lang="es-CL" sz="1750"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2697C-4C83-1F3E-9BC7-1F74144890BC}"/>
            </a:ext>
          </a:extLst>
        </p:cNvPr>
        <p:cNvGrpSpPr/>
        <p:nvPr/>
      </p:nvGrpSpPr>
      <p:grpSpPr>
        <a:xfrm>
          <a:off x="0" y="0"/>
          <a:ext cx="0" cy="0"/>
          <a:chOff x="0" y="0"/>
          <a:chExt cx="0" cy="0"/>
        </a:xfrm>
      </p:grpSpPr>
      <p:sp>
        <p:nvSpPr>
          <p:cNvPr id="14" name="Rectángulo 13">
            <a:extLst>
              <a:ext uri="{FF2B5EF4-FFF2-40B4-BE49-F238E27FC236}">
                <a16:creationId xmlns:a16="http://schemas.microsoft.com/office/drawing/2014/main" id="{900E9489-D940-798A-435C-88DA35523806}"/>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a:extLst>
              <a:ext uri="{FF2B5EF4-FFF2-40B4-BE49-F238E27FC236}">
                <a16:creationId xmlns:a16="http://schemas.microsoft.com/office/drawing/2014/main" id="{7743035D-F3B5-5A69-6E70-303452C1C05F}"/>
              </a:ext>
            </a:extLst>
          </p:cNvPr>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Cronograma de hitos claves</a:t>
            </a:r>
            <a:endParaRPr lang="es-CL" sz="3550" noProof="0" dirty="0"/>
          </a:p>
        </p:txBody>
      </p:sp>
      <p:sp>
        <p:nvSpPr>
          <p:cNvPr id="8" name="Shape 5">
            <a:extLst>
              <a:ext uri="{FF2B5EF4-FFF2-40B4-BE49-F238E27FC236}">
                <a16:creationId xmlns:a16="http://schemas.microsoft.com/office/drawing/2014/main" id="{9C0185FD-258E-89E4-E42A-CF3B0A2B57E3}"/>
              </a:ext>
            </a:extLst>
          </p:cNvPr>
          <p:cNvSpPr/>
          <p:nvPr/>
        </p:nvSpPr>
        <p:spPr>
          <a:xfrm>
            <a:off x="1345025" y="1810703"/>
            <a:ext cx="10772576" cy="6130894"/>
          </a:xfrm>
          <a:prstGeom prst="rect">
            <a:avLst/>
          </a:prstGeom>
          <a:solidFill>
            <a:srgbClr val="DADBF1"/>
          </a:solidFill>
          <a:ln/>
        </p:spPr>
        <p:txBody>
          <a:bodyPr/>
          <a:lstStyle/>
          <a:p>
            <a:endParaRPr lang="es-CL" noProof="0" dirty="0"/>
          </a:p>
        </p:txBody>
      </p:sp>
      <p:sp>
        <p:nvSpPr>
          <p:cNvPr id="13" name="Text 9">
            <a:extLst>
              <a:ext uri="{FF2B5EF4-FFF2-40B4-BE49-F238E27FC236}">
                <a16:creationId xmlns:a16="http://schemas.microsoft.com/office/drawing/2014/main" id="{7CA8AD98-0F79-0771-1EB7-1C4F2ADB3A15}"/>
              </a:ext>
            </a:extLst>
          </p:cNvPr>
          <p:cNvSpPr/>
          <p:nvPr/>
        </p:nvSpPr>
        <p:spPr>
          <a:xfrm>
            <a:off x="1345024" y="1356717"/>
            <a:ext cx="12810176" cy="1062483"/>
          </a:xfrm>
          <a:prstGeom prst="rect">
            <a:avLst/>
          </a:prstGeom>
          <a:noFill/>
          <a:ln/>
        </p:spPr>
        <p:txBody>
          <a:bodyPr wrap="square" lIns="0" tIns="0" rIns="0" bIns="0" rtlCol="0" anchor="t"/>
          <a:lstStyle/>
          <a:p>
            <a:pPr>
              <a:lnSpc>
                <a:spcPts val="2850"/>
              </a:lnSpc>
            </a:pPr>
            <a:r>
              <a:rPr lang="es-CL" sz="1600" noProof="0" dirty="0"/>
              <a:t>Este cronograma utiliza el método en Cascada y se extiende a lo largo del periodo académico, el proyecto dura 18 semanas de trabajo.</a:t>
            </a:r>
            <a:endParaRPr lang="es-CL" sz="1750" noProof="0" dirty="0"/>
          </a:p>
        </p:txBody>
      </p:sp>
      <p:graphicFrame>
        <p:nvGraphicFramePr>
          <p:cNvPr id="15" name="Tabla 14">
            <a:extLst>
              <a:ext uri="{FF2B5EF4-FFF2-40B4-BE49-F238E27FC236}">
                <a16:creationId xmlns:a16="http://schemas.microsoft.com/office/drawing/2014/main" id="{B635C696-3635-1705-7CC5-E1EF3FADAA49}"/>
              </a:ext>
            </a:extLst>
          </p:cNvPr>
          <p:cNvGraphicFramePr>
            <a:graphicFrameLocks noGrp="1"/>
          </p:cNvGraphicFramePr>
          <p:nvPr>
            <p:extLst>
              <p:ext uri="{D42A27DB-BD31-4B8C-83A1-F6EECF244321}">
                <p14:modId xmlns:p14="http://schemas.microsoft.com/office/powerpoint/2010/main" val="3076465614"/>
              </p:ext>
            </p:extLst>
          </p:nvPr>
        </p:nvGraphicFramePr>
        <p:xfrm>
          <a:off x="1600610" y="2203200"/>
          <a:ext cx="10178589" cy="5450393"/>
        </p:xfrm>
        <a:graphic>
          <a:graphicData uri="http://schemas.openxmlformats.org/drawingml/2006/table">
            <a:tbl>
              <a:tblPr firstRow="1" firstCol="1" bandRow="1">
                <a:tableStyleId>{5C22544A-7EE6-4342-B048-85BDC9FD1C3A}</a:tableStyleId>
              </a:tblPr>
              <a:tblGrid>
                <a:gridCol w="3821029">
                  <a:extLst>
                    <a:ext uri="{9D8B030D-6E8A-4147-A177-3AD203B41FA5}">
                      <a16:colId xmlns:a16="http://schemas.microsoft.com/office/drawing/2014/main" val="2745884596"/>
                    </a:ext>
                  </a:extLst>
                </a:gridCol>
                <a:gridCol w="1657251">
                  <a:extLst>
                    <a:ext uri="{9D8B030D-6E8A-4147-A177-3AD203B41FA5}">
                      <a16:colId xmlns:a16="http://schemas.microsoft.com/office/drawing/2014/main" val="3309157728"/>
                    </a:ext>
                  </a:extLst>
                </a:gridCol>
                <a:gridCol w="1657251">
                  <a:extLst>
                    <a:ext uri="{9D8B030D-6E8A-4147-A177-3AD203B41FA5}">
                      <a16:colId xmlns:a16="http://schemas.microsoft.com/office/drawing/2014/main" val="1428833504"/>
                    </a:ext>
                  </a:extLst>
                </a:gridCol>
                <a:gridCol w="692254">
                  <a:extLst>
                    <a:ext uri="{9D8B030D-6E8A-4147-A177-3AD203B41FA5}">
                      <a16:colId xmlns:a16="http://schemas.microsoft.com/office/drawing/2014/main" val="1457300700"/>
                    </a:ext>
                  </a:extLst>
                </a:gridCol>
                <a:gridCol w="618223">
                  <a:extLst>
                    <a:ext uri="{9D8B030D-6E8A-4147-A177-3AD203B41FA5}">
                      <a16:colId xmlns:a16="http://schemas.microsoft.com/office/drawing/2014/main" val="28147047"/>
                    </a:ext>
                  </a:extLst>
                </a:gridCol>
                <a:gridCol w="1732581">
                  <a:extLst>
                    <a:ext uri="{9D8B030D-6E8A-4147-A177-3AD203B41FA5}">
                      <a16:colId xmlns:a16="http://schemas.microsoft.com/office/drawing/2014/main" val="3574704845"/>
                    </a:ext>
                  </a:extLst>
                </a:gridCol>
              </a:tblGrid>
              <a:tr h="392715">
                <a:tc>
                  <a:txBody>
                    <a:bodyPr/>
                    <a:lstStyle/>
                    <a:p>
                      <a:pPr algn="l">
                        <a:lnSpc>
                          <a:spcPct val="115000"/>
                        </a:lnSpc>
                        <a:spcAft>
                          <a:spcPts val="1000"/>
                        </a:spcAft>
                        <a:buNone/>
                      </a:pPr>
                      <a:r>
                        <a:rPr lang="es-CL" sz="900" dirty="0">
                          <a:effectLst/>
                        </a:rPr>
                        <a:t>FASE</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INICIO</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TERMINO</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DIAS</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DIAS TRABAJADOS</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462753692"/>
                  </a:ext>
                </a:extLst>
              </a:tr>
              <a:tr h="285610">
                <a:tc>
                  <a:txBody>
                    <a:bodyPr/>
                    <a:lstStyle/>
                    <a:p>
                      <a:pPr algn="ctr">
                        <a:lnSpc>
                          <a:spcPct val="115000"/>
                        </a:lnSpc>
                        <a:spcAft>
                          <a:spcPts val="1000"/>
                        </a:spcAft>
                        <a:buNone/>
                      </a:pPr>
                      <a:r>
                        <a:rPr lang="es-CL" sz="1100" dirty="0">
                          <a:solidFill>
                            <a:schemeClr val="tx1"/>
                          </a:solidFill>
                          <a:effectLst/>
                        </a:rPr>
                        <a:t>Análisis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615140101"/>
                  </a:ext>
                </a:extLst>
              </a:tr>
              <a:tr h="285610">
                <a:tc>
                  <a:txBody>
                    <a:bodyPr/>
                    <a:lstStyle/>
                    <a:p>
                      <a:pPr algn="l">
                        <a:lnSpc>
                          <a:spcPct val="115000"/>
                        </a:lnSpc>
                        <a:spcAft>
                          <a:spcPts val="1000"/>
                        </a:spcAft>
                        <a:buNone/>
                      </a:pPr>
                      <a:r>
                        <a:rPr lang="es-CL" sz="900" dirty="0">
                          <a:solidFill>
                            <a:schemeClr val="tx1"/>
                          </a:solidFill>
                          <a:effectLst/>
                        </a:rPr>
                        <a:t>Levantamiento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lun 8-04-25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8-12-25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4172377446"/>
                  </a:ext>
                </a:extLst>
              </a:tr>
              <a:tr h="285610">
                <a:tc>
                  <a:txBody>
                    <a:bodyPr/>
                    <a:lstStyle/>
                    <a:p>
                      <a:pPr algn="l">
                        <a:lnSpc>
                          <a:spcPct val="115000"/>
                        </a:lnSpc>
                        <a:spcAft>
                          <a:spcPts val="1000"/>
                        </a:spcAft>
                        <a:buNone/>
                      </a:pPr>
                      <a:r>
                        <a:rPr lang="es-CL" sz="900" dirty="0">
                          <a:solidFill>
                            <a:schemeClr val="tx1"/>
                          </a:solidFill>
                          <a:effectLst/>
                        </a:rPr>
                        <a:t>Validación de Requerimientos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8-13-25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jue 8-14-25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700739209"/>
                  </a:ext>
                </a:extLst>
              </a:tr>
              <a:tr h="285610">
                <a:tc>
                  <a:txBody>
                    <a:bodyPr/>
                    <a:lstStyle/>
                    <a:p>
                      <a:pPr algn="ctr">
                        <a:lnSpc>
                          <a:spcPct val="115000"/>
                        </a:lnSpc>
                        <a:spcAft>
                          <a:spcPts val="1000"/>
                        </a:spcAft>
                        <a:buNone/>
                      </a:pPr>
                      <a:r>
                        <a:rPr lang="es-CL" sz="1100" dirty="0">
                          <a:solidFill>
                            <a:schemeClr val="tx1"/>
                          </a:solidFill>
                          <a:effectLst/>
                        </a:rPr>
                        <a:t>Diseño del Sistema</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846895641"/>
                  </a:ext>
                </a:extLst>
              </a:tr>
              <a:tr h="285610">
                <a:tc>
                  <a:txBody>
                    <a:bodyPr/>
                    <a:lstStyle/>
                    <a:p>
                      <a:pPr algn="l">
                        <a:lnSpc>
                          <a:spcPct val="115000"/>
                        </a:lnSpc>
                        <a:spcAft>
                          <a:spcPts val="1000"/>
                        </a:spcAft>
                        <a:buNone/>
                      </a:pPr>
                      <a:r>
                        <a:rPr lang="es-CL" sz="900" dirty="0">
                          <a:solidFill>
                            <a:schemeClr val="tx1"/>
                          </a:solidFill>
                          <a:effectLst/>
                        </a:rPr>
                        <a:t>Diseño Funcional</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vie 8-15-25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lun 8-25-25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11</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07654597"/>
                  </a:ext>
                </a:extLst>
              </a:tr>
              <a:tr h="285610">
                <a:tc>
                  <a:txBody>
                    <a:bodyPr/>
                    <a:lstStyle/>
                    <a:p>
                      <a:pPr algn="l">
                        <a:lnSpc>
                          <a:spcPct val="115000"/>
                        </a:lnSpc>
                        <a:spcAft>
                          <a:spcPts val="1000"/>
                        </a:spcAft>
                        <a:buNone/>
                      </a:pPr>
                      <a:r>
                        <a:rPr lang="es-CL" sz="900" dirty="0">
                          <a:solidFill>
                            <a:schemeClr val="tx1"/>
                          </a:solidFill>
                          <a:effectLst/>
                        </a:rPr>
                        <a:t>Diseño Técnico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mar 8-26-25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mié 9-03-25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014933103"/>
                  </a:ext>
                </a:extLst>
              </a:tr>
              <a:tr h="285610">
                <a:tc>
                  <a:txBody>
                    <a:bodyPr/>
                    <a:lstStyle/>
                    <a:p>
                      <a:pPr algn="ctr">
                        <a:lnSpc>
                          <a:spcPct val="115000"/>
                        </a:lnSpc>
                        <a:spcAft>
                          <a:spcPts val="1000"/>
                        </a:spcAft>
                        <a:buNone/>
                      </a:pPr>
                      <a:r>
                        <a:rPr lang="es-CL" sz="1100" dirty="0">
                          <a:solidFill>
                            <a:schemeClr val="tx1"/>
                          </a:solidFill>
                          <a:effectLst/>
                        </a:rPr>
                        <a:t>Desarrollo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 </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 </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612393978"/>
                  </a:ext>
                </a:extLst>
              </a:tr>
              <a:tr h="285610">
                <a:tc>
                  <a:txBody>
                    <a:bodyPr/>
                    <a:lstStyle/>
                    <a:p>
                      <a:pPr algn="l">
                        <a:lnSpc>
                          <a:spcPct val="115000"/>
                        </a:lnSpc>
                        <a:spcAft>
                          <a:spcPts val="1000"/>
                        </a:spcAft>
                        <a:buNone/>
                      </a:pPr>
                      <a:r>
                        <a:rPr lang="es-CL" sz="900">
                          <a:solidFill>
                            <a:schemeClr val="tx1"/>
                          </a:solidFill>
                          <a:effectLst/>
                        </a:rPr>
                        <a:t>Programación Front-End</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jue 9-04-25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9-23-25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14</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371307277"/>
                  </a:ext>
                </a:extLst>
              </a:tr>
              <a:tr h="285610">
                <a:tc>
                  <a:txBody>
                    <a:bodyPr/>
                    <a:lstStyle/>
                    <a:p>
                      <a:pPr algn="l">
                        <a:lnSpc>
                          <a:spcPct val="115000"/>
                        </a:lnSpc>
                        <a:spcAft>
                          <a:spcPts val="1000"/>
                        </a:spcAft>
                        <a:buNone/>
                      </a:pPr>
                      <a:r>
                        <a:rPr lang="es-CL" sz="900" dirty="0">
                          <a:solidFill>
                            <a:schemeClr val="tx1"/>
                          </a:solidFill>
                          <a:effectLst/>
                        </a:rPr>
                        <a:t>Programación Back-</a:t>
                      </a:r>
                      <a:r>
                        <a:rPr lang="es-CL" sz="900" dirty="0" err="1">
                          <a:solidFill>
                            <a:schemeClr val="tx1"/>
                          </a:solidFill>
                          <a:effectLst/>
                        </a:rPr>
                        <a:t>End</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9-24-25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mié 10-22-25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29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21</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998805573"/>
                  </a:ext>
                </a:extLst>
              </a:tr>
              <a:tr h="285610">
                <a:tc>
                  <a:txBody>
                    <a:bodyPr/>
                    <a:lstStyle/>
                    <a:p>
                      <a:pPr algn="l">
                        <a:lnSpc>
                          <a:spcPct val="115000"/>
                        </a:lnSpc>
                        <a:spcAft>
                          <a:spcPts val="1000"/>
                        </a:spcAft>
                        <a:buNone/>
                      </a:pPr>
                      <a:r>
                        <a:rPr lang="es-CL" sz="900">
                          <a:solidFill>
                            <a:schemeClr val="tx1"/>
                          </a:solidFill>
                          <a:effectLst/>
                        </a:rPr>
                        <a:t>Integración de Módulos</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jue 10-23-25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vie 10-31-25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602596326"/>
                  </a:ext>
                </a:extLst>
              </a:tr>
              <a:tr h="285610">
                <a:tc>
                  <a:txBody>
                    <a:bodyPr/>
                    <a:lstStyle/>
                    <a:p>
                      <a:pPr algn="ctr">
                        <a:lnSpc>
                          <a:spcPct val="115000"/>
                        </a:lnSpc>
                        <a:spcAft>
                          <a:spcPts val="1000"/>
                        </a:spcAft>
                        <a:buNone/>
                      </a:pPr>
                      <a:r>
                        <a:rPr lang="es-CL" sz="1100" dirty="0">
                          <a:solidFill>
                            <a:schemeClr val="tx1"/>
                          </a:solidFill>
                          <a:effectLst/>
                        </a:rPr>
                        <a:t>Pruebas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2550030060"/>
                  </a:ext>
                </a:extLst>
              </a:tr>
              <a:tr h="285610">
                <a:tc>
                  <a:txBody>
                    <a:bodyPr/>
                    <a:lstStyle/>
                    <a:p>
                      <a:pPr algn="l">
                        <a:lnSpc>
                          <a:spcPct val="115000"/>
                        </a:lnSpc>
                        <a:spcAft>
                          <a:spcPts val="1000"/>
                        </a:spcAft>
                        <a:buNone/>
                      </a:pPr>
                      <a:r>
                        <a:rPr lang="es-CL" sz="900" dirty="0">
                          <a:solidFill>
                            <a:schemeClr val="tx1"/>
                          </a:solidFill>
                          <a:effectLst/>
                        </a:rPr>
                        <a:t>Pruebas Unitarias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lun 11-03-25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11-11-25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818489208"/>
                  </a:ext>
                </a:extLst>
              </a:tr>
              <a:tr h="285610">
                <a:tc>
                  <a:txBody>
                    <a:bodyPr/>
                    <a:lstStyle/>
                    <a:p>
                      <a:pPr algn="l">
                        <a:lnSpc>
                          <a:spcPct val="115000"/>
                        </a:lnSpc>
                        <a:spcAft>
                          <a:spcPts val="1000"/>
                        </a:spcAft>
                        <a:buNone/>
                      </a:pPr>
                      <a:r>
                        <a:rPr lang="es-CL" sz="900" dirty="0">
                          <a:solidFill>
                            <a:schemeClr val="tx1"/>
                          </a:solidFill>
                          <a:effectLst/>
                        </a:rPr>
                        <a:t>Pruebas de Integración </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11-12-25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jue 11-20-25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9</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7</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212825939"/>
                  </a:ext>
                </a:extLst>
              </a:tr>
              <a:tr h="285610">
                <a:tc>
                  <a:txBody>
                    <a:bodyPr/>
                    <a:lstStyle/>
                    <a:p>
                      <a:pPr algn="ctr">
                        <a:lnSpc>
                          <a:spcPct val="115000"/>
                        </a:lnSpc>
                        <a:spcAft>
                          <a:spcPts val="1000"/>
                        </a:spcAft>
                        <a:buNone/>
                      </a:pPr>
                      <a:r>
                        <a:rPr lang="es-CL" sz="1100" dirty="0">
                          <a:solidFill>
                            <a:schemeClr val="tx1"/>
                          </a:solidFill>
                          <a:effectLst/>
                        </a:rPr>
                        <a:t>Implementación y cierre</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3550842138"/>
                  </a:ext>
                </a:extLst>
              </a:tr>
              <a:tr h="285610">
                <a:tc>
                  <a:txBody>
                    <a:bodyPr/>
                    <a:lstStyle/>
                    <a:p>
                      <a:pPr algn="l">
                        <a:lnSpc>
                          <a:spcPct val="115000"/>
                        </a:lnSpc>
                        <a:spcAft>
                          <a:spcPts val="1000"/>
                        </a:spcAft>
                        <a:buNone/>
                      </a:pPr>
                      <a:r>
                        <a:rPr lang="es-CL" sz="900" dirty="0">
                          <a:solidFill>
                            <a:schemeClr val="tx1"/>
                          </a:solidFill>
                          <a:effectLst/>
                        </a:rPr>
                        <a:t>Despliegue del Sistema</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vie 11-21-25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mar 11-25-25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3</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259967861"/>
                  </a:ext>
                </a:extLst>
              </a:tr>
              <a:tr h="202308">
                <a:tc>
                  <a:txBody>
                    <a:bodyPr/>
                    <a:lstStyle/>
                    <a:p>
                      <a:pPr algn="l">
                        <a:lnSpc>
                          <a:spcPct val="115000"/>
                        </a:lnSpc>
                        <a:spcAft>
                          <a:spcPts val="1000"/>
                        </a:spcAft>
                        <a:buNone/>
                      </a:pPr>
                      <a:r>
                        <a:rPr lang="es-CL" sz="900">
                          <a:solidFill>
                            <a:schemeClr val="tx1"/>
                          </a:solidFill>
                          <a:effectLst/>
                        </a:rPr>
                        <a:t>Capacitación a Usuarios</a:t>
                      </a:r>
                      <a:endParaRPr lang="es-CL" sz="120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mié 11-26-25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dom 11-30-25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0%</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3</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124838058"/>
                  </a:ext>
                </a:extLst>
              </a:tr>
              <a:tr h="285610">
                <a:tc>
                  <a:txBody>
                    <a:bodyPr/>
                    <a:lstStyle/>
                    <a:p>
                      <a:pPr algn="ctr">
                        <a:lnSpc>
                          <a:spcPct val="115000"/>
                        </a:lnSpc>
                        <a:spcAft>
                          <a:spcPts val="1000"/>
                        </a:spcAft>
                        <a:buNone/>
                      </a:pPr>
                      <a:r>
                        <a:rPr lang="es-CL" sz="1100" dirty="0">
                          <a:solidFill>
                            <a:schemeClr val="tx1"/>
                          </a:solidFill>
                          <a:effectLst/>
                        </a:rPr>
                        <a:t>Mantenimiento</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 </a:t>
                      </a:r>
                      <a:endParaRPr lang="es-CL" sz="120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901715735"/>
                  </a:ext>
                </a:extLst>
              </a:tr>
              <a:tr h="285610">
                <a:tc>
                  <a:txBody>
                    <a:bodyPr/>
                    <a:lstStyle/>
                    <a:p>
                      <a:pPr algn="l">
                        <a:lnSpc>
                          <a:spcPct val="115000"/>
                        </a:lnSpc>
                        <a:spcAft>
                          <a:spcPts val="1000"/>
                        </a:spcAft>
                        <a:buNone/>
                      </a:pPr>
                      <a:r>
                        <a:rPr lang="es-CL" sz="900" dirty="0">
                          <a:solidFill>
                            <a:schemeClr val="tx1"/>
                          </a:solidFill>
                          <a:effectLst/>
                        </a:rPr>
                        <a:t>Corrección de Errores Iniciales</a:t>
                      </a:r>
                      <a:endParaRPr lang="es-CL" sz="1200" dirty="0">
                        <a:solidFill>
                          <a:schemeClr val="tx1"/>
                        </a:solidFill>
                        <a:effectLst/>
                        <a:latin typeface="Arial" panose="020B0604020202020204" pitchFamily="34" charset="0"/>
                        <a:ea typeface="Arial" panose="020B0604020202020204" pitchFamily="34" charset="0"/>
                      </a:endParaRPr>
                    </a:p>
                  </a:txBody>
                  <a:tcPr marL="44450" marR="44450" marT="0" marB="0" anchor="ctr">
                    <a:solidFill>
                      <a:srgbClr val="CFD5EA"/>
                    </a:solidFill>
                  </a:tcPr>
                </a:tc>
                <a:tc>
                  <a:txBody>
                    <a:bodyPr/>
                    <a:lstStyle/>
                    <a:p>
                      <a:pPr algn="l">
                        <a:lnSpc>
                          <a:spcPct val="115000"/>
                        </a:lnSpc>
                        <a:spcAft>
                          <a:spcPts val="1000"/>
                        </a:spcAft>
                        <a:buNone/>
                      </a:pPr>
                      <a:r>
                        <a:rPr lang="es-CL" sz="900" dirty="0">
                          <a:effectLst/>
                        </a:rPr>
                        <a:t>lun 12-01-25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vie 12-05-25</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a:effectLst/>
                        </a:rPr>
                        <a:t>5</a:t>
                      </a:r>
                      <a:endParaRPr lang="es-CL" sz="120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0%</a:t>
                      </a:r>
                      <a:endParaRPr lang="es-CL" sz="1200" dirty="0">
                        <a:effectLst/>
                        <a:latin typeface="Arial" panose="020B0604020202020204" pitchFamily="34" charset="0"/>
                        <a:ea typeface="Arial" panose="020B0604020202020204" pitchFamily="34" charset="0"/>
                      </a:endParaRPr>
                    </a:p>
                  </a:txBody>
                  <a:tcPr marL="44450" marR="44450" marT="0" marB="0" anchor="ctr"/>
                </a:tc>
                <a:tc>
                  <a:txBody>
                    <a:bodyPr/>
                    <a:lstStyle/>
                    <a:p>
                      <a:pPr algn="l">
                        <a:lnSpc>
                          <a:spcPct val="115000"/>
                        </a:lnSpc>
                        <a:spcAft>
                          <a:spcPts val="1000"/>
                        </a:spcAft>
                        <a:buNone/>
                      </a:pPr>
                      <a:r>
                        <a:rPr lang="es-CL" sz="900" dirty="0">
                          <a:effectLst/>
                        </a:rPr>
                        <a:t>5</a:t>
                      </a:r>
                      <a:endParaRPr lang="es-CL" sz="1200" dirty="0">
                        <a:effectLst/>
                        <a:latin typeface="Arial" panose="020B0604020202020204" pitchFamily="34" charset="0"/>
                        <a:ea typeface="Arial" panose="020B0604020202020204" pitchFamily="34" charset="0"/>
                      </a:endParaRPr>
                    </a:p>
                  </a:txBody>
                  <a:tcPr marL="44450" marR="44450" marT="0" marB="0" anchor="ctr"/>
                </a:tc>
                <a:extLst>
                  <a:ext uri="{0D108BD9-81ED-4DB2-BD59-A6C34878D82A}">
                    <a16:rowId xmlns:a16="http://schemas.microsoft.com/office/drawing/2014/main" val="854657606"/>
                  </a:ext>
                </a:extLst>
              </a:tr>
            </a:tbl>
          </a:graphicData>
        </a:graphic>
      </p:graphicFrame>
    </p:spTree>
    <p:extLst>
      <p:ext uri="{BB962C8B-B14F-4D97-AF65-F5344CB8AC3E}">
        <p14:creationId xmlns:p14="http://schemas.microsoft.com/office/powerpoint/2010/main" val="26561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DB786-8158-E130-2BBF-7EC1A3E86215}"/>
            </a:ext>
          </a:extLst>
        </p:cNvPr>
        <p:cNvGrpSpPr/>
        <p:nvPr/>
      </p:nvGrpSpPr>
      <p:grpSpPr>
        <a:xfrm>
          <a:off x="0" y="0"/>
          <a:ext cx="0" cy="0"/>
          <a:chOff x="0" y="0"/>
          <a:chExt cx="0" cy="0"/>
        </a:xfrm>
      </p:grpSpPr>
      <p:sp>
        <p:nvSpPr>
          <p:cNvPr id="14" name="Rectángulo 13">
            <a:extLst>
              <a:ext uri="{FF2B5EF4-FFF2-40B4-BE49-F238E27FC236}">
                <a16:creationId xmlns:a16="http://schemas.microsoft.com/office/drawing/2014/main" id="{77D9F635-C299-45C9-D2C4-9289BC59511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3" name="Text 0">
            <a:extLst>
              <a:ext uri="{FF2B5EF4-FFF2-40B4-BE49-F238E27FC236}">
                <a16:creationId xmlns:a16="http://schemas.microsoft.com/office/drawing/2014/main" id="{1796F301-B0CB-651D-02CB-5F401BCEFD2F}"/>
              </a:ext>
            </a:extLst>
          </p:cNvPr>
          <p:cNvSpPr/>
          <p:nvPr/>
        </p:nvSpPr>
        <p:spPr>
          <a:xfrm>
            <a:off x="527390" y="469039"/>
            <a:ext cx="7556421" cy="1133951"/>
          </a:xfrm>
          <a:prstGeom prst="rect">
            <a:avLst/>
          </a:prstGeom>
          <a:noFill/>
          <a:ln/>
        </p:spPr>
        <p:txBody>
          <a:bodyPr wrap="square" lIns="0" tIns="0" rIns="0" bIns="0" rtlCol="0" anchor="t"/>
          <a:lstStyle/>
          <a:p>
            <a:pPr marL="0" indent="0" algn="l">
              <a:lnSpc>
                <a:spcPts val="4450"/>
              </a:lnSpc>
              <a:buNone/>
            </a:pPr>
            <a:r>
              <a:rPr lang="es-CL" sz="3550" b="1" noProof="0" dirty="0">
                <a:solidFill>
                  <a:srgbClr val="000000"/>
                </a:solidFill>
                <a:latin typeface="Inter Bold" pitchFamily="34" charset="0"/>
                <a:ea typeface="Inter Bold" pitchFamily="34" charset="-122"/>
                <a:cs typeface="Inter Bold" pitchFamily="34" charset="-120"/>
              </a:rPr>
              <a:t>Arquitectura</a:t>
            </a:r>
            <a:endParaRPr lang="es-CL" sz="3550" noProof="0" dirty="0"/>
          </a:p>
        </p:txBody>
      </p:sp>
      <p:sp>
        <p:nvSpPr>
          <p:cNvPr id="8" name="Shape 5">
            <a:extLst>
              <a:ext uri="{FF2B5EF4-FFF2-40B4-BE49-F238E27FC236}">
                <a16:creationId xmlns:a16="http://schemas.microsoft.com/office/drawing/2014/main" id="{6EE75BEE-7450-7ED4-341C-8594601DB2B8}"/>
              </a:ext>
            </a:extLst>
          </p:cNvPr>
          <p:cNvSpPr/>
          <p:nvPr/>
        </p:nvSpPr>
        <p:spPr>
          <a:xfrm>
            <a:off x="3491999" y="2248405"/>
            <a:ext cx="7646401" cy="5203595"/>
          </a:xfrm>
          <a:prstGeom prst="roundRect">
            <a:avLst/>
          </a:prstGeom>
          <a:solidFill>
            <a:srgbClr val="DADBF1"/>
          </a:solidFill>
          <a:ln/>
        </p:spPr>
        <p:txBody>
          <a:bodyPr/>
          <a:lstStyle/>
          <a:p>
            <a:endParaRPr lang="es-CL" noProof="0" dirty="0"/>
          </a:p>
        </p:txBody>
      </p:sp>
      <p:sp>
        <p:nvSpPr>
          <p:cNvPr id="13" name="Text 9">
            <a:extLst>
              <a:ext uri="{FF2B5EF4-FFF2-40B4-BE49-F238E27FC236}">
                <a16:creationId xmlns:a16="http://schemas.microsoft.com/office/drawing/2014/main" id="{D791FC2D-8A95-D13B-9267-6A57C5AA22A3}"/>
              </a:ext>
            </a:extLst>
          </p:cNvPr>
          <p:cNvSpPr/>
          <p:nvPr/>
        </p:nvSpPr>
        <p:spPr>
          <a:xfrm>
            <a:off x="754624" y="1185922"/>
            <a:ext cx="12810176" cy="1062483"/>
          </a:xfrm>
          <a:prstGeom prst="rect">
            <a:avLst/>
          </a:prstGeom>
          <a:noFill/>
          <a:ln/>
        </p:spPr>
        <p:txBody>
          <a:bodyPr wrap="square" lIns="0" tIns="0" rIns="0" bIns="0" rtlCol="0" anchor="t"/>
          <a:lstStyle/>
          <a:p>
            <a:pPr>
              <a:lnSpc>
                <a:spcPts val="2850"/>
              </a:lnSpc>
            </a:pPr>
            <a:r>
              <a:rPr lang="es-MX" sz="1600" dirty="0"/>
              <a:t>El sistema APT se ha diseñado bajo un enfoque de </a:t>
            </a:r>
            <a:r>
              <a:rPr lang="es-MX" sz="1600" b="1" dirty="0"/>
              <a:t>Arquitectura de Tres Capas (o N-Capas)</a:t>
            </a:r>
            <a:r>
              <a:rPr lang="es-MX" sz="1600" dirty="0"/>
              <a:t> para garantizar </a:t>
            </a:r>
            <a:r>
              <a:rPr lang="es-MX" sz="1600" b="1" dirty="0"/>
              <a:t>escalabilidad, seguridad y mantenibilidad</a:t>
            </a:r>
            <a:r>
              <a:rPr lang="es-MX" sz="1600" dirty="0"/>
              <a:t> a largo plazo.</a:t>
            </a:r>
            <a:endParaRPr lang="es-CL" sz="1750" noProof="0" dirty="0"/>
          </a:p>
        </p:txBody>
      </p:sp>
      <p:pic>
        <p:nvPicPr>
          <p:cNvPr id="4" name="Imagen 3" descr="Captura de pantalla de un celular&#10;&#10;El contenido generado por IA puede ser incorrecto.">
            <a:extLst>
              <a:ext uri="{FF2B5EF4-FFF2-40B4-BE49-F238E27FC236}">
                <a16:creationId xmlns:a16="http://schemas.microsoft.com/office/drawing/2014/main" id="{4E179DAB-DEE7-F541-7C69-B3ECCC0162E1}"/>
              </a:ext>
            </a:extLst>
          </p:cNvPr>
          <p:cNvPicPr>
            <a:picLocks noChangeAspect="1"/>
          </p:cNvPicPr>
          <p:nvPr/>
        </p:nvPicPr>
        <p:blipFill>
          <a:blip r:embed="rId3"/>
          <a:stretch>
            <a:fillRect/>
          </a:stretch>
        </p:blipFill>
        <p:spPr>
          <a:xfrm>
            <a:off x="5125961" y="2319873"/>
            <a:ext cx="5026039" cy="5300044"/>
          </a:xfrm>
          <a:prstGeom prst="rect">
            <a:avLst/>
          </a:prstGeom>
        </p:spPr>
      </p:pic>
    </p:spTree>
    <p:extLst>
      <p:ext uri="{BB962C8B-B14F-4D97-AF65-F5344CB8AC3E}">
        <p14:creationId xmlns:p14="http://schemas.microsoft.com/office/powerpoint/2010/main" val="1958369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3AE8B87D-0FF4-BE1C-ACC8-23EC8CE67781}"/>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noProof="0" dirty="0"/>
          </a:p>
        </p:txBody>
      </p:sp>
      <p:sp>
        <p:nvSpPr>
          <p:cNvPr id="2" name="Text 0"/>
          <p:cNvSpPr/>
          <p:nvPr/>
        </p:nvSpPr>
        <p:spPr>
          <a:xfrm>
            <a:off x="601623" y="473869"/>
            <a:ext cx="7052072" cy="429816"/>
          </a:xfrm>
          <a:prstGeom prst="rect">
            <a:avLst/>
          </a:prstGeom>
          <a:noFill/>
          <a:ln/>
        </p:spPr>
        <p:txBody>
          <a:bodyPr wrap="none" lIns="0" tIns="0" rIns="0" bIns="0" rtlCol="0" anchor="t"/>
          <a:lstStyle/>
          <a:p>
            <a:pPr marL="0" indent="0" algn="l">
              <a:lnSpc>
                <a:spcPts val="3350"/>
              </a:lnSpc>
              <a:buNone/>
            </a:pPr>
            <a:r>
              <a:rPr lang="es-CL" sz="2700" b="1" noProof="0" dirty="0">
                <a:solidFill>
                  <a:srgbClr val="000000"/>
                </a:solidFill>
                <a:latin typeface="Inter Bold" pitchFamily="34" charset="0"/>
                <a:ea typeface="Inter Bold" pitchFamily="34" charset="-122"/>
                <a:cs typeface="Inter Bold" pitchFamily="34" charset="-120"/>
              </a:rPr>
              <a:t>Tecnologías Clave: Nuestro </a:t>
            </a:r>
            <a:r>
              <a:rPr lang="es-CL" sz="2700" b="1" noProof="0" dirty="0" err="1">
                <a:solidFill>
                  <a:srgbClr val="000000"/>
                </a:solidFill>
                <a:latin typeface="Inter Bold" pitchFamily="34" charset="0"/>
                <a:ea typeface="Inter Bold" pitchFamily="34" charset="-122"/>
                <a:cs typeface="Inter Bold" pitchFamily="34" charset="-120"/>
              </a:rPr>
              <a:t>Stack</a:t>
            </a:r>
            <a:r>
              <a:rPr lang="es-CL" sz="2700" b="1" noProof="0" dirty="0">
                <a:solidFill>
                  <a:srgbClr val="000000"/>
                </a:solidFill>
                <a:latin typeface="Inter Bold" pitchFamily="34" charset="0"/>
                <a:ea typeface="Inter Bold" pitchFamily="34" charset="-122"/>
                <a:cs typeface="Inter Bold" pitchFamily="34" charset="-120"/>
              </a:rPr>
              <a:t> Técnico</a:t>
            </a:r>
            <a:endParaRPr lang="es-CL" sz="2700" noProof="0" dirty="0"/>
          </a:p>
        </p:txBody>
      </p:sp>
      <p:pic>
        <p:nvPicPr>
          <p:cNvPr id="3" name="Image 0" descr="preencoded.png"/>
          <p:cNvPicPr>
            <a:picLocks noChangeAspect="1"/>
          </p:cNvPicPr>
          <p:nvPr/>
        </p:nvPicPr>
        <p:blipFill>
          <a:blip r:embed="rId3"/>
          <a:stretch>
            <a:fillRect/>
          </a:stretch>
        </p:blipFill>
        <p:spPr>
          <a:xfrm>
            <a:off x="3896082" y="1247418"/>
            <a:ext cx="6838236" cy="4626173"/>
          </a:xfrm>
          <a:prstGeom prst="rect">
            <a:avLst/>
          </a:prstGeom>
        </p:spPr>
      </p:pic>
      <p:sp>
        <p:nvSpPr>
          <p:cNvPr id="4" name="Text 1"/>
          <p:cNvSpPr/>
          <p:nvPr/>
        </p:nvSpPr>
        <p:spPr>
          <a:xfrm>
            <a:off x="6676398" y="3216943"/>
            <a:ext cx="1245174" cy="227776"/>
          </a:xfrm>
          <a:prstGeom prst="rect">
            <a:avLst/>
          </a:prstGeom>
          <a:noFill/>
          <a:ln/>
        </p:spPr>
        <p:txBody>
          <a:bodyPr wrap="none" lIns="0" tIns="0" rIns="0" bIns="0" rtlCol="0" anchor="t"/>
          <a:lstStyle/>
          <a:p>
            <a:pPr marL="0" indent="0" algn="ctr">
              <a:lnSpc>
                <a:spcPts val="1350"/>
              </a:lnSpc>
              <a:buNone/>
            </a:pPr>
            <a:r>
              <a:rPr lang="es-CL" sz="1050" noProof="0" dirty="0">
                <a:solidFill>
                  <a:srgbClr val="FFFFFF"/>
                </a:solidFill>
                <a:latin typeface="Inter" pitchFamily="34" charset="0"/>
                <a:ea typeface="Inter" pitchFamily="34" charset="-122"/>
                <a:cs typeface="Inter" pitchFamily="34" charset="-120"/>
              </a:rPr>
              <a:t>Arquitectura</a:t>
            </a:r>
            <a:endParaRPr lang="es-CL" sz="1050" noProof="0" dirty="0"/>
          </a:p>
        </p:txBody>
      </p:sp>
      <p:sp>
        <p:nvSpPr>
          <p:cNvPr id="5" name="Text 2"/>
          <p:cNvSpPr/>
          <p:nvPr/>
        </p:nvSpPr>
        <p:spPr>
          <a:xfrm>
            <a:off x="6676398" y="3525705"/>
            <a:ext cx="1245174" cy="227776"/>
          </a:xfrm>
          <a:prstGeom prst="rect">
            <a:avLst/>
          </a:prstGeom>
          <a:noFill/>
          <a:ln/>
        </p:spPr>
        <p:txBody>
          <a:bodyPr wrap="none" lIns="0" tIns="0" rIns="0" bIns="0" rtlCol="0" anchor="t"/>
          <a:lstStyle/>
          <a:p>
            <a:pPr marL="0" indent="0" algn="ctr">
              <a:lnSpc>
                <a:spcPts val="1350"/>
              </a:lnSpc>
              <a:buNone/>
            </a:pPr>
            <a:r>
              <a:rPr lang="es-CL" sz="1050" noProof="0" dirty="0">
                <a:solidFill>
                  <a:srgbClr val="FFFFFF"/>
                </a:solidFill>
                <a:latin typeface="Inter" pitchFamily="34" charset="0"/>
                <a:ea typeface="Inter" pitchFamily="34" charset="-122"/>
                <a:cs typeface="Inter" pitchFamily="34" charset="-120"/>
              </a:rPr>
              <a:t>Aplicación</a:t>
            </a:r>
            <a:endParaRPr lang="es-CL" sz="1050" noProof="0" dirty="0"/>
          </a:p>
        </p:txBody>
      </p:sp>
      <p:sp>
        <p:nvSpPr>
          <p:cNvPr id="6" name="Text 3"/>
          <p:cNvSpPr/>
          <p:nvPr/>
        </p:nvSpPr>
        <p:spPr>
          <a:xfrm>
            <a:off x="8537356" y="4374644"/>
            <a:ext cx="1852417" cy="569439"/>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Django </a:t>
            </a:r>
            <a:r>
              <a:rPr lang="es-CL" sz="1350" b="1" noProof="0" dirty="0" err="1">
                <a:solidFill>
                  <a:srgbClr val="272525"/>
                </a:solidFill>
                <a:latin typeface="Inter Bold" pitchFamily="34" charset="0"/>
                <a:ea typeface="Inter Bold" pitchFamily="34" charset="-122"/>
                <a:cs typeface="Inter Bold" pitchFamily="34" charset="-120"/>
              </a:rPr>
              <a:t>Frontend</a:t>
            </a:r>
            <a:endParaRPr lang="es-CL" sz="1350" noProof="0" dirty="0"/>
          </a:p>
        </p:txBody>
      </p:sp>
      <p:sp>
        <p:nvSpPr>
          <p:cNvPr id="7" name="Text 4"/>
          <p:cNvSpPr/>
          <p:nvPr/>
        </p:nvSpPr>
        <p:spPr>
          <a:xfrm>
            <a:off x="8537356" y="5025070"/>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Interfaz responsive y UI</a:t>
            </a:r>
            <a:endParaRPr lang="es-CL" sz="1050" noProof="0" dirty="0"/>
          </a:p>
        </p:txBody>
      </p:sp>
      <p:sp>
        <p:nvSpPr>
          <p:cNvPr id="8" name="Text 5"/>
          <p:cNvSpPr/>
          <p:nvPr/>
        </p:nvSpPr>
        <p:spPr>
          <a:xfrm>
            <a:off x="4196175" y="4488532"/>
            <a:ext cx="1852417" cy="569440"/>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n8n (Integraciones)</a:t>
            </a:r>
            <a:endParaRPr lang="es-CL" sz="1350" noProof="0" dirty="0"/>
          </a:p>
        </p:txBody>
      </p:sp>
      <p:sp>
        <p:nvSpPr>
          <p:cNvPr id="9" name="Text 6"/>
          <p:cNvSpPr/>
          <p:nvPr/>
        </p:nvSpPr>
        <p:spPr>
          <a:xfrm>
            <a:off x="4196175" y="5138958"/>
            <a:ext cx="1852417" cy="227775"/>
          </a:xfrm>
          <a:prstGeom prst="rect">
            <a:avLst/>
          </a:prstGeom>
          <a:noFill/>
          <a:ln/>
        </p:spPr>
        <p:txBody>
          <a:bodyPr wrap="non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Notificaciones</a:t>
            </a:r>
            <a:endParaRPr lang="es-CL" sz="1050" noProof="0" dirty="0"/>
          </a:p>
        </p:txBody>
      </p:sp>
      <p:sp>
        <p:nvSpPr>
          <p:cNvPr id="10" name="Text 7"/>
          <p:cNvSpPr/>
          <p:nvPr/>
        </p:nvSpPr>
        <p:spPr>
          <a:xfrm>
            <a:off x="4196175" y="1773573"/>
            <a:ext cx="1852417" cy="284720"/>
          </a:xfrm>
          <a:prstGeom prst="rect">
            <a:avLst/>
          </a:prstGeom>
          <a:noFill/>
          <a:ln/>
        </p:spPr>
        <p:txBody>
          <a:bodyPr wrap="non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Flujo de Datos</a:t>
            </a:r>
            <a:endParaRPr lang="es-CL" sz="1350" noProof="0" dirty="0"/>
          </a:p>
        </p:txBody>
      </p:sp>
      <p:sp>
        <p:nvSpPr>
          <p:cNvPr id="11" name="Text 8"/>
          <p:cNvSpPr/>
          <p:nvPr/>
        </p:nvSpPr>
        <p:spPr>
          <a:xfrm>
            <a:off x="4196175" y="2139280"/>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Solicitudes, respuestas y eventos</a:t>
            </a:r>
            <a:endParaRPr lang="es-CL" sz="1050" noProof="0" dirty="0"/>
          </a:p>
        </p:txBody>
      </p:sp>
      <p:sp>
        <p:nvSpPr>
          <p:cNvPr id="12" name="Text 9"/>
          <p:cNvSpPr/>
          <p:nvPr/>
        </p:nvSpPr>
        <p:spPr>
          <a:xfrm>
            <a:off x="8549220" y="1631213"/>
            <a:ext cx="1852417" cy="569439"/>
          </a:xfrm>
          <a:prstGeom prst="rect">
            <a:avLst/>
          </a:prstGeom>
          <a:noFill/>
          <a:ln/>
        </p:spPr>
        <p:txBody>
          <a:bodyPr wrap="square" lIns="0" tIns="0" rIns="0" bIns="0" rtlCol="0" anchor="t"/>
          <a:lstStyle/>
          <a:p>
            <a:pPr marL="0" indent="0" algn="ctr">
              <a:lnSpc>
                <a:spcPts val="1650"/>
              </a:lnSpc>
              <a:buNone/>
            </a:pPr>
            <a:r>
              <a:rPr lang="es-CL" sz="1350" b="1" noProof="0" dirty="0">
                <a:solidFill>
                  <a:srgbClr val="272525"/>
                </a:solidFill>
                <a:latin typeface="Inter Bold" pitchFamily="34" charset="0"/>
                <a:ea typeface="Inter Bold" pitchFamily="34" charset="-122"/>
                <a:cs typeface="Inter Bold" pitchFamily="34" charset="-120"/>
              </a:rPr>
              <a:t>Django  </a:t>
            </a:r>
            <a:r>
              <a:rPr lang="es-CL" sz="1350" b="1" noProof="0" dirty="0" err="1">
                <a:solidFill>
                  <a:srgbClr val="272525"/>
                </a:solidFill>
                <a:latin typeface="Inter Bold" pitchFamily="34" charset="0"/>
                <a:ea typeface="Inter Bold" pitchFamily="34" charset="-122"/>
                <a:cs typeface="Inter Bold" pitchFamily="34" charset="-120"/>
              </a:rPr>
              <a:t>Backend</a:t>
            </a:r>
            <a:endParaRPr lang="es-CL" sz="1350" noProof="0" dirty="0"/>
          </a:p>
        </p:txBody>
      </p:sp>
      <p:sp>
        <p:nvSpPr>
          <p:cNvPr id="13" name="Text 10"/>
          <p:cNvSpPr/>
          <p:nvPr/>
        </p:nvSpPr>
        <p:spPr>
          <a:xfrm>
            <a:off x="8549220" y="2281639"/>
            <a:ext cx="1852417" cy="455551"/>
          </a:xfrm>
          <a:prstGeom prst="rect">
            <a:avLst/>
          </a:prstGeom>
          <a:noFill/>
          <a:ln/>
        </p:spPr>
        <p:txBody>
          <a:bodyPr wrap="square" lIns="0" tIns="0" rIns="0" bIns="0" rtlCol="0" anchor="t"/>
          <a:lstStyle/>
          <a:p>
            <a:pPr marL="0" indent="0" algn="ctr">
              <a:lnSpc>
                <a:spcPts val="1350"/>
              </a:lnSpc>
              <a:buNone/>
            </a:pPr>
            <a:r>
              <a:rPr lang="es-CL" sz="1050" noProof="0" dirty="0">
                <a:solidFill>
                  <a:srgbClr val="272525"/>
                </a:solidFill>
                <a:latin typeface="Inter" pitchFamily="34" charset="0"/>
                <a:ea typeface="Inter" pitchFamily="34" charset="-122"/>
                <a:cs typeface="Inter" pitchFamily="34" charset="-120"/>
              </a:rPr>
              <a:t>Lógica, API y base de datos</a:t>
            </a:r>
            <a:endParaRPr lang="es-CL" sz="1050" noProof="0" dirty="0"/>
          </a:p>
        </p:txBody>
      </p:sp>
      <p:sp>
        <p:nvSpPr>
          <p:cNvPr id="14" name="Text 11"/>
          <p:cNvSpPr/>
          <p:nvPr/>
        </p:nvSpPr>
        <p:spPr>
          <a:xfrm>
            <a:off x="601623" y="6066949"/>
            <a:ext cx="13427154" cy="275034"/>
          </a:xfrm>
          <a:prstGeom prst="rect">
            <a:avLst/>
          </a:prstGeom>
          <a:noFill/>
          <a:ln/>
        </p:spPr>
        <p:txBody>
          <a:bodyPr wrap="none" lIns="0" tIns="0" rIns="0" bIns="0" rtlCol="0" anchor="t"/>
          <a:lstStyle/>
          <a:p>
            <a:pPr marL="0" indent="0" algn="l">
              <a:lnSpc>
                <a:spcPts val="2150"/>
              </a:lnSpc>
              <a:buNone/>
            </a:pPr>
            <a:r>
              <a:rPr lang="es-CL" sz="1350" noProof="0" dirty="0">
                <a:solidFill>
                  <a:srgbClr val="272525"/>
                </a:solidFill>
                <a:latin typeface="Inter" pitchFamily="34" charset="0"/>
                <a:ea typeface="Inter" pitchFamily="34" charset="-122"/>
                <a:cs typeface="Inter" pitchFamily="34" charset="-120"/>
              </a:rPr>
              <a:t>Mi  arquitectura se basa en un </a:t>
            </a:r>
            <a:r>
              <a:rPr lang="es-CL" sz="1350" noProof="0" dirty="0" err="1">
                <a:solidFill>
                  <a:srgbClr val="272525"/>
                </a:solidFill>
                <a:latin typeface="Inter" pitchFamily="34" charset="0"/>
                <a:ea typeface="Inter" pitchFamily="34" charset="-122"/>
                <a:cs typeface="Inter" pitchFamily="34" charset="-120"/>
              </a:rPr>
              <a:t>stack</a:t>
            </a:r>
            <a:r>
              <a:rPr lang="es-CL" sz="1350" noProof="0" dirty="0">
                <a:solidFill>
                  <a:srgbClr val="272525"/>
                </a:solidFill>
                <a:latin typeface="Inter" pitchFamily="34" charset="0"/>
                <a:ea typeface="Inter" pitchFamily="34" charset="-122"/>
                <a:cs typeface="Inter" pitchFamily="34" charset="-120"/>
              </a:rPr>
              <a:t> robusto y moderno:</a:t>
            </a:r>
            <a:endParaRPr lang="es-CL" sz="1350" noProof="0" dirty="0"/>
          </a:p>
        </p:txBody>
      </p:sp>
      <p:sp>
        <p:nvSpPr>
          <p:cNvPr id="15" name="Text 12"/>
          <p:cNvSpPr/>
          <p:nvPr/>
        </p:nvSpPr>
        <p:spPr>
          <a:xfrm>
            <a:off x="601623" y="6535341"/>
            <a:ext cx="13427154" cy="275034"/>
          </a:xfrm>
          <a:prstGeom prst="rect">
            <a:avLst/>
          </a:prstGeom>
          <a:noFill/>
          <a:ln/>
        </p:spPr>
        <p:txBody>
          <a:bodyPr wrap="non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Django (</a:t>
            </a:r>
            <a:r>
              <a:rPr lang="es-CL" sz="1350" b="1" noProof="0" dirty="0" err="1">
                <a:solidFill>
                  <a:srgbClr val="272525"/>
                </a:solidFill>
                <a:latin typeface="Inter" pitchFamily="34" charset="0"/>
                <a:ea typeface="Inter" pitchFamily="34" charset="-122"/>
                <a:cs typeface="Inter" pitchFamily="34" charset="-120"/>
              </a:rPr>
              <a:t>Backend</a:t>
            </a:r>
            <a:r>
              <a:rPr lang="es-CL" sz="1350" b="1" noProof="0" dirty="0">
                <a:solidFill>
                  <a:srgbClr val="272525"/>
                </a:solidFill>
                <a:latin typeface="Inter" pitchFamily="34" charset="0"/>
                <a:ea typeface="Inter" pitchFamily="34" charset="-122"/>
                <a:cs typeface="Inter" pitchFamily="34" charset="-120"/>
              </a:rPr>
              <a:t>):</a:t>
            </a:r>
            <a:r>
              <a:rPr lang="es-CL" sz="1350" noProof="0" dirty="0">
                <a:solidFill>
                  <a:srgbClr val="272525"/>
                </a:solidFill>
                <a:latin typeface="Inter" pitchFamily="34" charset="0"/>
                <a:ea typeface="Inter" pitchFamily="34" charset="-122"/>
                <a:cs typeface="Inter" pitchFamily="34" charset="-120"/>
              </a:rPr>
              <a:t> Framework de Python potente para la lógica de negocio y gestión de bases de datos.</a:t>
            </a:r>
            <a:endParaRPr lang="es-CL" sz="1350" noProof="0" dirty="0"/>
          </a:p>
        </p:txBody>
      </p:sp>
      <p:sp>
        <p:nvSpPr>
          <p:cNvPr id="16" name="Text 13"/>
          <p:cNvSpPr/>
          <p:nvPr/>
        </p:nvSpPr>
        <p:spPr>
          <a:xfrm>
            <a:off x="601623" y="6870502"/>
            <a:ext cx="13427154" cy="275034"/>
          </a:xfrm>
          <a:prstGeom prst="rect">
            <a:avLst/>
          </a:prstGeom>
          <a:noFill/>
          <a:ln/>
        </p:spPr>
        <p:txBody>
          <a:bodyPr wrap="non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Django (Front-</a:t>
            </a:r>
            <a:r>
              <a:rPr lang="es-CL" sz="1350" b="1" noProof="0" dirty="0" err="1">
                <a:solidFill>
                  <a:srgbClr val="272525"/>
                </a:solidFill>
                <a:latin typeface="Inter" pitchFamily="34" charset="0"/>
                <a:ea typeface="Inter" pitchFamily="34" charset="-122"/>
                <a:cs typeface="Inter" pitchFamily="34" charset="-120"/>
              </a:rPr>
              <a:t>End</a:t>
            </a:r>
            <a:r>
              <a:rPr lang="es-CL" sz="1350" b="1" noProof="0" dirty="0">
                <a:solidFill>
                  <a:srgbClr val="272525"/>
                </a:solidFill>
                <a:latin typeface="Inter" pitchFamily="34" charset="0"/>
                <a:ea typeface="Inter" pitchFamily="34" charset="-122"/>
                <a:cs typeface="Inter" pitchFamily="34" charset="-120"/>
              </a:rPr>
              <a:t> ):</a:t>
            </a:r>
            <a:r>
              <a:rPr lang="es-CL" sz="1350" noProof="0" dirty="0">
                <a:solidFill>
                  <a:srgbClr val="272525"/>
                </a:solidFill>
                <a:latin typeface="Inter" pitchFamily="34" charset="0"/>
                <a:ea typeface="Inter" pitchFamily="34" charset="-122"/>
                <a:cs typeface="Inter" pitchFamily="34" charset="-120"/>
              </a:rPr>
              <a:t> Garantiza una interfaz de usuario adaptable y atractiva en cualquier dispositivo.</a:t>
            </a:r>
            <a:endParaRPr lang="es-CL" sz="1350" noProof="0" dirty="0"/>
          </a:p>
        </p:txBody>
      </p:sp>
      <p:sp>
        <p:nvSpPr>
          <p:cNvPr id="17" name="Text 14"/>
          <p:cNvSpPr/>
          <p:nvPr/>
        </p:nvSpPr>
        <p:spPr>
          <a:xfrm>
            <a:off x="601623" y="7205663"/>
            <a:ext cx="13427154" cy="550069"/>
          </a:xfrm>
          <a:prstGeom prst="rect">
            <a:avLst/>
          </a:prstGeom>
          <a:noFill/>
          <a:ln/>
        </p:spPr>
        <p:txBody>
          <a:bodyPr wrap="square" lIns="0" tIns="0" rIns="0" bIns="0" rtlCol="0" anchor="t"/>
          <a:lstStyle/>
          <a:p>
            <a:pPr marL="342900" indent="-342900" algn="l">
              <a:lnSpc>
                <a:spcPts val="2150"/>
              </a:lnSpc>
              <a:buSzPct val="100000"/>
              <a:buChar char="•"/>
            </a:pPr>
            <a:r>
              <a:rPr lang="es-CL" sz="1350" b="1" noProof="0" dirty="0">
                <a:solidFill>
                  <a:srgbClr val="272525"/>
                </a:solidFill>
                <a:latin typeface="Inter" pitchFamily="34" charset="0"/>
                <a:ea typeface="Inter" pitchFamily="34" charset="-122"/>
                <a:cs typeface="Inter" pitchFamily="34" charset="-120"/>
              </a:rPr>
              <a:t>Integración con n8n:</a:t>
            </a:r>
            <a:r>
              <a:rPr lang="es-CL" sz="1350" noProof="0" dirty="0">
                <a:solidFill>
                  <a:srgbClr val="272525"/>
                </a:solidFill>
                <a:latin typeface="Inter" pitchFamily="34" charset="0"/>
                <a:ea typeface="Inter" pitchFamily="34" charset="-122"/>
                <a:cs typeface="Inter" pitchFamily="34" charset="-120"/>
              </a:rPr>
              <a:t> Herramienta de automatización que facilita flujos de trabajo y la conexión con otros servicios, vital para tareas como la generación de documentos dinámicos.</a:t>
            </a:r>
            <a:endParaRPr lang="es-CL" sz="1350" noProof="0" dirty="0"/>
          </a:p>
        </p:txBody>
      </p:sp>
      <p:pic>
        <p:nvPicPr>
          <p:cNvPr id="20" name="Imagen 19">
            <a:extLst>
              <a:ext uri="{FF2B5EF4-FFF2-40B4-BE49-F238E27FC236}">
                <a16:creationId xmlns:a16="http://schemas.microsoft.com/office/drawing/2014/main" id="{DE0D108F-2B10-DC66-302B-2D962F4A2354}"/>
              </a:ext>
            </a:extLst>
          </p:cNvPr>
          <p:cNvPicPr>
            <a:picLocks noChangeAspect="1"/>
          </p:cNvPicPr>
          <p:nvPr/>
        </p:nvPicPr>
        <p:blipFill>
          <a:blip r:embed="rId4"/>
          <a:stretch>
            <a:fillRect/>
          </a:stretch>
        </p:blipFill>
        <p:spPr>
          <a:xfrm>
            <a:off x="10225480" y="1222952"/>
            <a:ext cx="952500" cy="952500"/>
          </a:xfrm>
          <a:prstGeom prst="rect">
            <a:avLst/>
          </a:prstGeom>
        </p:spPr>
      </p:pic>
      <p:pic>
        <p:nvPicPr>
          <p:cNvPr id="26" name="Imagen 25">
            <a:extLst>
              <a:ext uri="{FF2B5EF4-FFF2-40B4-BE49-F238E27FC236}">
                <a16:creationId xmlns:a16="http://schemas.microsoft.com/office/drawing/2014/main" id="{679D1E6F-3D2E-3604-45A5-F44E1532FEB6}"/>
              </a:ext>
            </a:extLst>
          </p:cNvPr>
          <p:cNvPicPr>
            <a:picLocks noChangeAspect="1"/>
          </p:cNvPicPr>
          <p:nvPr/>
        </p:nvPicPr>
        <p:blipFill>
          <a:blip r:embed="rId5"/>
          <a:stretch>
            <a:fillRect/>
          </a:stretch>
        </p:blipFill>
        <p:spPr>
          <a:xfrm>
            <a:off x="10081911" y="3638550"/>
            <a:ext cx="952500" cy="952500"/>
          </a:xfrm>
          <a:prstGeom prst="rect">
            <a:avLst/>
          </a:prstGeom>
        </p:spPr>
      </p:pic>
      <p:pic>
        <p:nvPicPr>
          <p:cNvPr id="28" name="Imagen 27">
            <a:extLst>
              <a:ext uri="{FF2B5EF4-FFF2-40B4-BE49-F238E27FC236}">
                <a16:creationId xmlns:a16="http://schemas.microsoft.com/office/drawing/2014/main" id="{49EC9C5B-EE93-5BD9-78FE-35FA897295A8}"/>
              </a:ext>
            </a:extLst>
          </p:cNvPr>
          <p:cNvPicPr>
            <a:picLocks noChangeAspect="1"/>
          </p:cNvPicPr>
          <p:nvPr/>
        </p:nvPicPr>
        <p:blipFill>
          <a:blip r:embed="rId6"/>
          <a:stretch>
            <a:fillRect/>
          </a:stretch>
        </p:blipFill>
        <p:spPr>
          <a:xfrm>
            <a:off x="7868550" y="5251966"/>
            <a:ext cx="952500" cy="952500"/>
          </a:xfrm>
          <a:prstGeom prst="rect">
            <a:avLst/>
          </a:prstGeom>
        </p:spPr>
      </p:pic>
      <p:pic>
        <p:nvPicPr>
          <p:cNvPr id="30" name="Imagen 29">
            <a:extLst>
              <a:ext uri="{FF2B5EF4-FFF2-40B4-BE49-F238E27FC236}">
                <a16:creationId xmlns:a16="http://schemas.microsoft.com/office/drawing/2014/main" id="{2A7DED80-1A1A-5D28-2A48-437967B11BBB}"/>
              </a:ext>
            </a:extLst>
          </p:cNvPr>
          <p:cNvPicPr>
            <a:picLocks noChangeAspect="1"/>
          </p:cNvPicPr>
          <p:nvPr/>
        </p:nvPicPr>
        <p:blipFill>
          <a:blip r:embed="rId7"/>
          <a:stretch>
            <a:fillRect/>
          </a:stretch>
        </p:blipFill>
        <p:spPr>
          <a:xfrm>
            <a:off x="10215547" y="5304886"/>
            <a:ext cx="952500" cy="952500"/>
          </a:xfrm>
          <a:prstGeom prst="rect">
            <a:avLst/>
          </a:prstGeom>
        </p:spPr>
      </p:pic>
      <p:pic>
        <p:nvPicPr>
          <p:cNvPr id="32" name="Imagen 31">
            <a:extLst>
              <a:ext uri="{FF2B5EF4-FFF2-40B4-BE49-F238E27FC236}">
                <a16:creationId xmlns:a16="http://schemas.microsoft.com/office/drawing/2014/main" id="{3C9167E6-1ABC-E37A-70C0-9BBDA4994767}"/>
              </a:ext>
            </a:extLst>
          </p:cNvPr>
          <p:cNvPicPr>
            <a:picLocks noChangeAspect="1"/>
          </p:cNvPicPr>
          <p:nvPr/>
        </p:nvPicPr>
        <p:blipFill>
          <a:blip r:embed="rId8"/>
          <a:stretch>
            <a:fillRect/>
          </a:stretch>
        </p:blipFill>
        <p:spPr>
          <a:xfrm>
            <a:off x="3569879" y="1054060"/>
            <a:ext cx="952500" cy="952500"/>
          </a:xfrm>
          <a:prstGeom prst="rect">
            <a:avLst/>
          </a:prstGeom>
        </p:spPr>
      </p:pic>
      <p:pic>
        <p:nvPicPr>
          <p:cNvPr id="1032" name="Picture 8" descr="n8n Color Logo (DarkMod)">
            <a:extLst>
              <a:ext uri="{FF2B5EF4-FFF2-40B4-BE49-F238E27FC236}">
                <a16:creationId xmlns:a16="http://schemas.microsoft.com/office/drawing/2014/main" id="{8C9C8695-7D49-E724-443B-5801ADE51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623" y="4315216"/>
            <a:ext cx="1147780" cy="1147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TotalTime>
  <Words>1360</Words>
  <Application>Microsoft Office PowerPoint</Application>
  <PresentationFormat>Personalizado</PresentationFormat>
  <Paragraphs>238</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Inter</vt:lpstr>
      <vt:lpstr>Inter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ALEXANDER MATIAS CHAMORRO CACERES</cp:lastModifiedBy>
  <cp:revision>6</cp:revision>
  <dcterms:created xsi:type="dcterms:W3CDTF">2025-10-03T19:03:09Z</dcterms:created>
  <dcterms:modified xsi:type="dcterms:W3CDTF">2025-11-11T17:17:14Z</dcterms:modified>
</cp:coreProperties>
</file>